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86" r:id="rId7"/>
    <p:sldId id="304" r:id="rId8"/>
    <p:sldId id="288" r:id="rId9"/>
    <p:sldId id="299" r:id="rId10"/>
    <p:sldId id="284" r:id="rId11"/>
    <p:sldId id="263" r:id="rId12"/>
    <p:sldId id="268" r:id="rId13"/>
    <p:sldId id="306" r:id="rId14"/>
    <p:sldId id="305" r:id="rId15"/>
    <p:sldId id="264" r:id="rId16"/>
    <p:sldId id="294" r:id="rId17"/>
    <p:sldId id="295" r:id="rId18"/>
    <p:sldId id="303" r:id="rId19"/>
    <p:sldId id="269" r:id="rId20"/>
    <p:sldId id="265" r:id="rId21"/>
    <p:sldId id="275" r:id="rId22"/>
    <p:sldId id="283" r:id="rId23"/>
    <p:sldId id="274" r:id="rId24"/>
    <p:sldId id="271" r:id="rId25"/>
    <p:sldId id="301"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2" autoAdjust="0"/>
    <p:restoredTop sz="95033" autoAdjust="0"/>
  </p:normalViewPr>
  <p:slideViewPr>
    <p:cSldViewPr snapToGrid="0">
      <p:cViewPr varScale="1">
        <p:scale>
          <a:sx n="80" d="100"/>
          <a:sy n="80" d="100"/>
        </p:scale>
        <p:origin x="3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27469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34793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75E2ED-AE44-48CA-A567-11FD2540C0AF}" type="slidenum">
              <a:rPr lang="en-MU" smtClean="0"/>
              <a:t>‹#›</a:t>
            </a:fld>
            <a:endParaRPr lang="en-M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562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68092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75E2ED-AE44-48CA-A567-11FD2540C0AF}" type="slidenum">
              <a:rPr lang="en-MU" smtClean="0"/>
              <a:t>‹#›</a:t>
            </a:fld>
            <a:endParaRPr lang="en-M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2828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805758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24711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31881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9923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B1A08-B025-4C11-BAED-D66760151CDB}" type="datetimeFigureOut">
              <a:rPr lang="en-MU" smtClean="0"/>
              <a:t>18/11/2022</a:t>
            </a:fld>
            <a:endParaRPr lang="en-MU"/>
          </a:p>
        </p:txBody>
      </p:sp>
      <p:sp>
        <p:nvSpPr>
          <p:cNvPr id="5" name="Footer Placeholder 4"/>
          <p:cNvSpPr>
            <a:spLocks noGrp="1"/>
          </p:cNvSpPr>
          <p:nvPr>
            <p:ph type="ftr" sz="quarter" idx="11"/>
          </p:nvPr>
        </p:nvSpPr>
        <p:spPr/>
        <p:txBody>
          <a:bodyPr/>
          <a:lstStyle/>
          <a:p>
            <a:endParaRPr lang="en-M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36357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83951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B1A08-B025-4C11-BAED-D66760151CDB}" type="datetimeFigureOut">
              <a:rPr lang="en-MU" smtClean="0"/>
              <a:t>18/11/2022</a:t>
            </a:fld>
            <a:endParaRPr lang="en-MU"/>
          </a:p>
        </p:txBody>
      </p:sp>
      <p:sp>
        <p:nvSpPr>
          <p:cNvPr id="8" name="Footer Placeholder 7"/>
          <p:cNvSpPr>
            <a:spLocks noGrp="1"/>
          </p:cNvSpPr>
          <p:nvPr>
            <p:ph type="ftr" sz="quarter" idx="11"/>
          </p:nvPr>
        </p:nvSpPr>
        <p:spPr/>
        <p:txBody>
          <a:bodyPr/>
          <a:lstStyle/>
          <a:p>
            <a:endParaRPr lang="en-M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368147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6B1A08-B025-4C11-BAED-D66760151CDB}" type="datetimeFigureOut">
              <a:rPr lang="en-MU" smtClean="0"/>
              <a:t>18/11/2022</a:t>
            </a:fld>
            <a:endParaRPr lang="en-MU"/>
          </a:p>
        </p:txBody>
      </p:sp>
      <p:sp>
        <p:nvSpPr>
          <p:cNvPr id="4" name="Footer Placeholder 3"/>
          <p:cNvSpPr>
            <a:spLocks noGrp="1"/>
          </p:cNvSpPr>
          <p:nvPr>
            <p:ph type="ftr" sz="quarter" idx="11"/>
          </p:nvPr>
        </p:nvSpPr>
        <p:spPr/>
        <p:txBody>
          <a:bodyPr/>
          <a:lstStyle/>
          <a:p>
            <a:endParaRPr lang="en-M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135277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B1A08-B025-4C11-BAED-D66760151CDB}" type="datetimeFigureOut">
              <a:rPr lang="en-MU" smtClean="0"/>
              <a:t>18/11/2022</a:t>
            </a:fld>
            <a:endParaRPr lang="en-MU"/>
          </a:p>
        </p:txBody>
      </p:sp>
      <p:sp>
        <p:nvSpPr>
          <p:cNvPr id="3" name="Footer Placeholder 2"/>
          <p:cNvSpPr>
            <a:spLocks noGrp="1"/>
          </p:cNvSpPr>
          <p:nvPr>
            <p:ph type="ftr" sz="quarter" idx="11"/>
          </p:nvPr>
        </p:nvSpPr>
        <p:spPr/>
        <p:txBody>
          <a:bodyPr/>
          <a:lstStyle/>
          <a:p>
            <a:endParaRPr lang="en-M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64138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218984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6B1A08-B025-4C11-BAED-D66760151CDB}" type="datetimeFigureOut">
              <a:rPr lang="en-MU" smtClean="0"/>
              <a:t>18/11/2022</a:t>
            </a:fld>
            <a:endParaRPr lang="en-MU"/>
          </a:p>
        </p:txBody>
      </p:sp>
      <p:sp>
        <p:nvSpPr>
          <p:cNvPr id="6" name="Footer Placeholder 5"/>
          <p:cNvSpPr>
            <a:spLocks noGrp="1"/>
          </p:cNvSpPr>
          <p:nvPr>
            <p:ph type="ftr" sz="quarter" idx="11"/>
          </p:nvPr>
        </p:nvSpPr>
        <p:spPr/>
        <p:txBody>
          <a:bodyPr/>
          <a:lstStyle/>
          <a:p>
            <a:endParaRPr lang="en-M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75E2ED-AE44-48CA-A567-11FD2540C0AF}" type="slidenum">
              <a:rPr lang="en-MU" smtClean="0"/>
              <a:t>‹#›</a:t>
            </a:fld>
            <a:endParaRPr lang="en-MU"/>
          </a:p>
        </p:txBody>
      </p:sp>
    </p:spTree>
    <p:extLst>
      <p:ext uri="{BB962C8B-B14F-4D97-AF65-F5344CB8AC3E}">
        <p14:creationId xmlns:p14="http://schemas.microsoft.com/office/powerpoint/2010/main" val="72183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6B1A08-B025-4C11-BAED-D66760151CDB}" type="datetimeFigureOut">
              <a:rPr lang="en-MU" smtClean="0"/>
              <a:t>18/11/2022</a:t>
            </a:fld>
            <a:endParaRPr lang="en-M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75E2ED-AE44-48CA-A567-11FD2540C0AF}" type="slidenum">
              <a:rPr lang="en-MU" smtClean="0"/>
              <a:t>‹#›</a:t>
            </a:fld>
            <a:endParaRPr lang="en-MU"/>
          </a:p>
        </p:txBody>
      </p:sp>
    </p:spTree>
    <p:extLst>
      <p:ext uri="{BB962C8B-B14F-4D97-AF65-F5344CB8AC3E}">
        <p14:creationId xmlns:p14="http://schemas.microsoft.com/office/powerpoint/2010/main" val="17221827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3"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4"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5"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6"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7"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9"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0"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1"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2"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3"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4"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6"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le 1">
            <a:extLst>
              <a:ext uri="{FF2B5EF4-FFF2-40B4-BE49-F238E27FC236}">
                <a16:creationId xmlns:a16="http://schemas.microsoft.com/office/drawing/2014/main" id="{64CCABCB-B907-C279-3CA2-1B67988CCFB6}"/>
              </a:ext>
            </a:extLst>
          </p:cNvPr>
          <p:cNvSpPr>
            <a:spLocks noGrp="1"/>
          </p:cNvSpPr>
          <p:nvPr>
            <p:ph type="title"/>
          </p:nvPr>
        </p:nvSpPr>
        <p:spPr>
          <a:xfrm>
            <a:off x="987215" y="1318590"/>
            <a:ext cx="5102159" cy="4220820"/>
          </a:xfrm>
        </p:spPr>
        <p:txBody>
          <a:bodyPr vert="horz" lIns="91440" tIns="45720" rIns="91440" bIns="45720" rtlCol="0" anchor="ctr">
            <a:normAutofit/>
          </a:bodyPr>
          <a:lstStyle/>
          <a:p>
            <a:pPr>
              <a:lnSpc>
                <a:spcPct val="90000"/>
              </a:lnSpc>
            </a:pPr>
            <a:r>
              <a:rPr lang="en-US" sz="3000" b="1" dirty="0">
                <a:solidFill>
                  <a:srgbClr val="FFFFFF"/>
                </a:solidFill>
              </a:rPr>
              <a:t>Strengthening data systems by </a:t>
            </a:r>
            <a:r>
              <a:rPr lang="en-US" sz="3000" b="1" dirty="0" err="1">
                <a:solidFill>
                  <a:srgbClr val="FFFFFF"/>
                </a:solidFill>
              </a:rPr>
              <a:t>modernising</a:t>
            </a:r>
            <a:r>
              <a:rPr lang="en-US" sz="3000" b="1" dirty="0">
                <a:solidFill>
                  <a:srgbClr val="FFFFFF"/>
                </a:solidFill>
              </a:rPr>
              <a:t> the production and use of agricultural statistics: informing policies with a view to improving resilience in agriculture, nutrition and food security in Africa</a:t>
            </a:r>
          </a:p>
        </p:txBody>
      </p:sp>
      <p:sp>
        <p:nvSpPr>
          <p:cNvPr id="3" name="Subtitle 2">
            <a:extLst>
              <a:ext uri="{FF2B5EF4-FFF2-40B4-BE49-F238E27FC236}">
                <a16:creationId xmlns:a16="http://schemas.microsoft.com/office/drawing/2014/main" id="{886D2C91-85D9-47CD-E946-AA2613685FAE}"/>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endParaRPr lang="en-US" sz="1800" dirty="0">
              <a:solidFill>
                <a:schemeClr val="tx1"/>
              </a:solidFill>
            </a:endParaRPr>
          </a:p>
          <a:p>
            <a:r>
              <a:rPr lang="en-US" sz="1800" dirty="0">
                <a:solidFill>
                  <a:schemeClr val="tx1"/>
                </a:solidFill>
              </a:rPr>
              <a:t>Ms. M. Dookhan</a:t>
            </a:r>
          </a:p>
          <a:p>
            <a:r>
              <a:rPr lang="en-US" sz="1800" dirty="0">
                <a:solidFill>
                  <a:schemeClr val="tx1"/>
                </a:solidFill>
              </a:rPr>
              <a:t>FAREI</a:t>
            </a:r>
          </a:p>
        </p:txBody>
      </p:sp>
    </p:spTree>
    <p:extLst>
      <p:ext uri="{BB962C8B-B14F-4D97-AF65-F5344CB8AC3E}">
        <p14:creationId xmlns:p14="http://schemas.microsoft.com/office/powerpoint/2010/main" val="119735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098035" y="3253090"/>
            <a:ext cx="2840753" cy="2799205"/>
          </a:xfrm>
        </p:spPr>
        <p:txBody>
          <a:bodyPr vert="horz" lIns="91440" tIns="45720" rIns="91440" bIns="45720" rtlCol="0">
            <a:normAutofit/>
          </a:bodyPr>
          <a:lstStyle/>
          <a:p>
            <a:r>
              <a:rPr lang="en-US" sz="3200" kern="1200" dirty="0">
                <a:solidFill>
                  <a:schemeClr val="bg1"/>
                </a:solidFill>
                <a:latin typeface="+mj-lt"/>
                <a:ea typeface="+mj-ea"/>
                <a:cs typeface="+mj-cs"/>
              </a:rPr>
              <a:t>Importance of informed policies</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25000" lnSpcReduction="20000"/>
          </a:bodyPr>
          <a:lstStyle/>
          <a:p>
            <a:pPr marL="0" indent="0">
              <a:lnSpc>
                <a:spcPct val="90000"/>
              </a:lnSpc>
              <a:buNone/>
            </a:pPr>
            <a:endParaRPr lang="en-GB" sz="2900" b="1" dirty="0"/>
          </a:p>
          <a:p>
            <a:pPr marL="0" indent="0">
              <a:lnSpc>
                <a:spcPct val="110000"/>
              </a:lnSpc>
              <a:buNone/>
            </a:pPr>
            <a:endParaRPr lang="en-GB" sz="7200" b="1" dirty="0"/>
          </a:p>
          <a:p>
            <a:pPr marL="0" indent="0">
              <a:lnSpc>
                <a:spcPct val="110000"/>
              </a:lnSpc>
              <a:buNone/>
            </a:pPr>
            <a:endParaRPr lang="en-GB" sz="7200" b="1" dirty="0"/>
          </a:p>
          <a:p>
            <a:pPr marL="0" indent="0">
              <a:lnSpc>
                <a:spcPct val="110000"/>
              </a:lnSpc>
              <a:buNone/>
            </a:pPr>
            <a:r>
              <a:rPr lang="en-GB" sz="7200" b="1" dirty="0"/>
              <a:t>Policy decisions are crucial to the achievement or maintenance of Food Security</a:t>
            </a:r>
          </a:p>
          <a:p>
            <a:pPr>
              <a:lnSpc>
                <a:spcPct val="110000"/>
              </a:lnSpc>
            </a:pPr>
            <a:r>
              <a:rPr lang="en-GB" sz="7200" dirty="0"/>
              <a:t>Policy decisions should ‘</a:t>
            </a:r>
            <a:r>
              <a:rPr lang="en-GB" sz="7200" b="1" dirty="0"/>
              <a:t>most preferably</a:t>
            </a:r>
            <a:r>
              <a:rPr lang="en-GB" sz="7200" dirty="0"/>
              <a:t>’ be data-driven.</a:t>
            </a:r>
          </a:p>
          <a:p>
            <a:pPr marL="0" indent="0">
              <a:lnSpc>
                <a:spcPct val="110000"/>
              </a:lnSpc>
              <a:buNone/>
            </a:pPr>
            <a:r>
              <a:rPr lang="en-GB" sz="7200" dirty="0"/>
              <a:t> </a:t>
            </a:r>
          </a:p>
          <a:p>
            <a:pPr>
              <a:lnSpc>
                <a:spcPct val="110000"/>
              </a:lnSpc>
            </a:pPr>
            <a:r>
              <a:rPr lang="en-GB" sz="7200" dirty="0"/>
              <a:t>Statistical analysis can assist decision makers identify issues. Therefrom, appropriate measures can be taken.</a:t>
            </a:r>
          </a:p>
          <a:p>
            <a:pPr marL="0" indent="0">
              <a:lnSpc>
                <a:spcPct val="110000"/>
              </a:lnSpc>
              <a:buNone/>
            </a:pPr>
            <a:endParaRPr lang="en-GB" sz="7200" dirty="0"/>
          </a:p>
          <a:p>
            <a:pPr>
              <a:lnSpc>
                <a:spcPct val="110000"/>
              </a:lnSpc>
            </a:pPr>
            <a:r>
              <a:rPr lang="en-GB" sz="7200" dirty="0"/>
              <a:t>Statistics analysis can be used as a forecasting tool. Decisions can be taken to avert or reduce a predicted negative impact.</a:t>
            </a:r>
          </a:p>
          <a:p>
            <a:pPr marL="0" indent="0">
              <a:lnSpc>
                <a:spcPct val="110000"/>
              </a:lnSpc>
              <a:buNone/>
            </a:pPr>
            <a:endParaRPr lang="en-GB" sz="7200" dirty="0"/>
          </a:p>
          <a:p>
            <a:pPr>
              <a:lnSpc>
                <a:spcPct val="110000"/>
              </a:lnSpc>
            </a:pPr>
            <a:r>
              <a:rPr lang="en-GB" sz="7200" dirty="0"/>
              <a:t>Statistics can help in the monitoring and evaluation of policies. If need be, new or altered policies/schemes/grant could thus be developed.</a:t>
            </a:r>
          </a:p>
          <a:p>
            <a:pPr marL="0" indent="0">
              <a:lnSpc>
                <a:spcPct val="110000"/>
              </a:lnSpc>
              <a:buNone/>
            </a:pPr>
            <a:br>
              <a:rPr lang="en-GB" sz="2800" dirty="0"/>
            </a:br>
            <a:endParaRPr lang="en-GB" sz="2800" dirty="0"/>
          </a:p>
          <a:p>
            <a:pPr marL="0" indent="0">
              <a:lnSpc>
                <a:spcPct val="110000"/>
              </a:lnSpc>
              <a:buNone/>
            </a:pPr>
            <a:endParaRPr lang="en-GB" sz="2800" dirty="0"/>
          </a:p>
          <a:p>
            <a:pPr marL="0" indent="0">
              <a:lnSpc>
                <a:spcPct val="120000"/>
              </a:lnSpc>
              <a:buNone/>
            </a:pPr>
            <a:endParaRPr lang="en-GB" sz="2900" b="1" dirty="0"/>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1174569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098035" y="3253090"/>
            <a:ext cx="2840753" cy="2799205"/>
          </a:xfrm>
        </p:spPr>
        <p:txBody>
          <a:bodyPr vert="horz" lIns="91440" tIns="45720" rIns="91440" bIns="45720" rtlCol="0">
            <a:normAutofit/>
          </a:bodyPr>
          <a:lstStyle/>
          <a:p>
            <a:r>
              <a:rPr lang="en-US" sz="3200" kern="1200" dirty="0">
                <a:solidFill>
                  <a:schemeClr val="bg1"/>
                </a:solidFill>
                <a:latin typeface="+mj-lt"/>
                <a:ea typeface="+mj-ea"/>
                <a:cs typeface="+mj-cs"/>
              </a:rPr>
              <a:t>Importance of informed policies</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32500" lnSpcReduction="20000"/>
          </a:bodyPr>
          <a:lstStyle/>
          <a:p>
            <a:pPr marL="0" indent="0">
              <a:lnSpc>
                <a:spcPct val="90000"/>
              </a:lnSpc>
              <a:buNone/>
            </a:pPr>
            <a:endParaRPr lang="en-GB" sz="2900" b="1" dirty="0"/>
          </a:p>
          <a:p>
            <a:pPr marL="0" indent="0">
              <a:lnSpc>
                <a:spcPct val="90000"/>
              </a:lnSpc>
              <a:buNone/>
            </a:pPr>
            <a:endParaRPr lang="en-GB" sz="2900" b="1" dirty="0"/>
          </a:p>
          <a:p>
            <a:pPr>
              <a:lnSpc>
                <a:spcPct val="110000"/>
              </a:lnSpc>
            </a:pPr>
            <a:endParaRPr lang="en-GB" sz="3300" i="0" dirty="0">
              <a:solidFill>
                <a:srgbClr val="333333"/>
              </a:solidFill>
              <a:effectLst/>
            </a:endParaRPr>
          </a:p>
          <a:p>
            <a:pPr>
              <a:lnSpc>
                <a:spcPct val="110000"/>
              </a:lnSpc>
            </a:pPr>
            <a:endParaRPr lang="en-GB" sz="3300" i="0" dirty="0">
              <a:solidFill>
                <a:srgbClr val="333333"/>
              </a:solidFill>
              <a:effectLst/>
            </a:endParaRPr>
          </a:p>
          <a:p>
            <a:pPr>
              <a:lnSpc>
                <a:spcPct val="110000"/>
              </a:lnSpc>
            </a:pPr>
            <a:r>
              <a:rPr lang="en-GB" sz="4900" b="1" i="0" dirty="0">
                <a:solidFill>
                  <a:srgbClr val="333333"/>
                </a:solidFill>
                <a:effectLst/>
              </a:rPr>
              <a:t>Good Statistics </a:t>
            </a:r>
            <a:r>
              <a:rPr lang="en-GB" sz="4900" i="0" dirty="0">
                <a:solidFill>
                  <a:srgbClr val="333333"/>
                </a:solidFill>
                <a:effectLst/>
              </a:rPr>
              <a:t>can enhance the decision making process as regards to:</a:t>
            </a:r>
          </a:p>
          <a:p>
            <a:pPr marL="0" indent="0">
              <a:lnSpc>
                <a:spcPct val="110000"/>
              </a:lnSpc>
              <a:buNone/>
            </a:pPr>
            <a:endParaRPr lang="en-GB" sz="4900" i="0" dirty="0">
              <a:solidFill>
                <a:srgbClr val="333333"/>
              </a:solidFill>
              <a:effectLst/>
            </a:endParaRPr>
          </a:p>
          <a:p>
            <a:pPr>
              <a:lnSpc>
                <a:spcPct val="110000"/>
              </a:lnSpc>
              <a:buFont typeface="Arial" panose="020B0604020202020204" pitchFamily="34" charset="0"/>
              <a:buChar char="•"/>
            </a:pPr>
            <a:r>
              <a:rPr lang="en-GB" sz="4900" dirty="0">
                <a:solidFill>
                  <a:srgbClr val="333333"/>
                </a:solidFill>
              </a:rPr>
              <a:t>New schemes (e.g. encouraging production of specific crops)</a:t>
            </a:r>
          </a:p>
          <a:p>
            <a:pPr marL="0" indent="0">
              <a:lnSpc>
                <a:spcPct val="110000"/>
              </a:lnSpc>
              <a:buNone/>
            </a:pPr>
            <a:endParaRPr lang="en-GB" sz="4900" dirty="0">
              <a:solidFill>
                <a:srgbClr val="333333"/>
              </a:solidFill>
            </a:endParaRPr>
          </a:p>
          <a:p>
            <a:pPr>
              <a:lnSpc>
                <a:spcPct val="110000"/>
              </a:lnSpc>
              <a:buFont typeface="Arial" panose="020B0604020202020204" pitchFamily="34" charset="0"/>
              <a:buChar char="•"/>
            </a:pPr>
            <a:r>
              <a:rPr lang="en-GB" sz="4900" dirty="0">
                <a:solidFill>
                  <a:srgbClr val="333333"/>
                </a:solidFill>
              </a:rPr>
              <a:t>Release of land for crop/livestock production</a:t>
            </a:r>
          </a:p>
          <a:p>
            <a:pPr marL="0" indent="0">
              <a:lnSpc>
                <a:spcPct val="110000"/>
              </a:lnSpc>
              <a:buNone/>
            </a:pPr>
            <a:endParaRPr lang="en-GB" sz="4900" dirty="0">
              <a:solidFill>
                <a:srgbClr val="333333"/>
              </a:solidFill>
            </a:endParaRPr>
          </a:p>
          <a:p>
            <a:pPr>
              <a:lnSpc>
                <a:spcPct val="110000"/>
              </a:lnSpc>
              <a:buFont typeface="Arial" panose="020B0604020202020204" pitchFamily="34" charset="0"/>
              <a:buChar char="•"/>
            </a:pPr>
            <a:r>
              <a:rPr lang="en-GB" sz="4900" dirty="0">
                <a:solidFill>
                  <a:srgbClr val="333333"/>
                </a:solidFill>
              </a:rPr>
              <a:t>Importations to cater for low market supply</a:t>
            </a:r>
          </a:p>
          <a:p>
            <a:pPr marL="0" indent="0">
              <a:lnSpc>
                <a:spcPct val="110000"/>
              </a:lnSpc>
              <a:buNone/>
            </a:pPr>
            <a:endParaRPr lang="en-GB" sz="4900" dirty="0">
              <a:solidFill>
                <a:srgbClr val="333333"/>
              </a:solidFill>
            </a:endParaRPr>
          </a:p>
          <a:p>
            <a:pPr>
              <a:lnSpc>
                <a:spcPct val="110000"/>
              </a:lnSpc>
              <a:buFont typeface="Arial" panose="020B0604020202020204" pitchFamily="34" charset="0"/>
              <a:buChar char="•"/>
            </a:pPr>
            <a:r>
              <a:rPr lang="en-GB" sz="4900" dirty="0">
                <a:solidFill>
                  <a:srgbClr val="333333"/>
                </a:solidFill>
              </a:rPr>
              <a:t>Storage facilities</a:t>
            </a:r>
          </a:p>
          <a:p>
            <a:pPr marL="0" indent="0">
              <a:lnSpc>
                <a:spcPct val="110000"/>
              </a:lnSpc>
              <a:buNone/>
            </a:pPr>
            <a:endParaRPr lang="en-GB" sz="4900" dirty="0">
              <a:solidFill>
                <a:srgbClr val="333333"/>
              </a:solidFill>
            </a:endParaRPr>
          </a:p>
          <a:p>
            <a:pPr>
              <a:lnSpc>
                <a:spcPct val="110000"/>
              </a:lnSpc>
              <a:buFont typeface="Arial" panose="020B0604020202020204" pitchFamily="34" charset="0"/>
              <a:buChar char="•"/>
            </a:pPr>
            <a:r>
              <a:rPr lang="en-GB" sz="4900" dirty="0">
                <a:solidFill>
                  <a:srgbClr val="333333"/>
                </a:solidFill>
              </a:rPr>
              <a:t>Transformation and preservation of agricultural products</a:t>
            </a:r>
          </a:p>
          <a:p>
            <a:pPr marL="0" indent="0">
              <a:lnSpc>
                <a:spcPct val="110000"/>
              </a:lnSpc>
              <a:buNone/>
            </a:pPr>
            <a:endParaRPr lang="en-GB" sz="3300" dirty="0">
              <a:solidFill>
                <a:srgbClr val="333333"/>
              </a:solidFill>
            </a:endParaRPr>
          </a:p>
          <a:p>
            <a:pPr>
              <a:lnSpc>
                <a:spcPct val="110000"/>
              </a:lnSpc>
              <a:buFont typeface="Arial" panose="020B0604020202020204" pitchFamily="34" charset="0"/>
              <a:buChar char="•"/>
            </a:pPr>
            <a:endParaRPr lang="en-GB" sz="3300" i="0" dirty="0">
              <a:solidFill>
                <a:srgbClr val="333333"/>
              </a:solidFill>
              <a:effectLst/>
            </a:endParaRPr>
          </a:p>
          <a:p>
            <a:pPr>
              <a:lnSpc>
                <a:spcPct val="110000"/>
              </a:lnSpc>
            </a:pPr>
            <a:endParaRPr lang="en-GB" sz="2900" dirty="0"/>
          </a:p>
          <a:p>
            <a:pPr marL="0" indent="0">
              <a:lnSpc>
                <a:spcPct val="120000"/>
              </a:lnSpc>
              <a:buNone/>
            </a:pPr>
            <a:endParaRPr lang="en-GB" sz="2900" b="1" dirty="0"/>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167230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fontScale="90000"/>
          </a:bodyPr>
          <a:lstStyle/>
          <a:p>
            <a:r>
              <a:rPr lang="en-US" sz="3200" kern="1200" dirty="0">
                <a:solidFill>
                  <a:schemeClr val="bg1"/>
                </a:solidFill>
                <a:latin typeface="+mj-lt"/>
                <a:ea typeface="+mj-ea"/>
                <a:cs typeface="+mj-cs"/>
              </a:rPr>
              <a:t>How can agricultural statistics help to  combat food insecurity?</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25000" lnSpcReduction="20000"/>
          </a:bodyPr>
          <a:lstStyle/>
          <a:p>
            <a:pPr marL="0" indent="0">
              <a:lnSpc>
                <a:spcPct val="90000"/>
              </a:lnSpc>
              <a:buNone/>
            </a:pPr>
            <a:endParaRPr lang="en-GB" sz="2900" b="1" dirty="0"/>
          </a:p>
          <a:p>
            <a:pPr marL="0" indent="0">
              <a:lnSpc>
                <a:spcPct val="120000"/>
              </a:lnSpc>
              <a:buNone/>
            </a:pPr>
            <a:endParaRPr lang="en-GB" sz="2900" b="1" dirty="0"/>
          </a:p>
          <a:p>
            <a:pPr marL="0" indent="0">
              <a:lnSpc>
                <a:spcPct val="120000"/>
              </a:lnSpc>
              <a:buNone/>
            </a:pPr>
            <a:endParaRPr lang="en-GB" sz="2900" b="1" dirty="0"/>
          </a:p>
          <a:p>
            <a:pPr>
              <a:lnSpc>
                <a:spcPct val="90000"/>
              </a:lnSpc>
            </a:pPr>
            <a:endParaRPr lang="en-GB" sz="2600" dirty="0">
              <a:solidFill>
                <a:schemeClr val="tx1"/>
              </a:solidFill>
            </a:endParaRPr>
          </a:p>
          <a:p>
            <a:pPr>
              <a:lnSpc>
                <a:spcPct val="120000"/>
              </a:lnSpc>
            </a:pPr>
            <a:endParaRPr lang="en-GB" sz="2600" dirty="0">
              <a:solidFill>
                <a:schemeClr val="tx1"/>
              </a:solidFill>
            </a:endParaRPr>
          </a:p>
          <a:p>
            <a:pPr>
              <a:lnSpc>
                <a:spcPct val="120000"/>
              </a:lnSpc>
            </a:pPr>
            <a:endParaRPr lang="en-GB" sz="4300" dirty="0">
              <a:solidFill>
                <a:schemeClr val="tx1"/>
              </a:solidFill>
            </a:endParaRPr>
          </a:p>
          <a:p>
            <a:pPr>
              <a:lnSpc>
                <a:spcPct val="120000"/>
              </a:lnSpc>
            </a:pPr>
            <a:r>
              <a:rPr lang="en-GB" sz="5600" dirty="0">
                <a:solidFill>
                  <a:schemeClr val="tx1"/>
                </a:solidFill>
              </a:rPr>
              <a:t>Agricultural statistics are crucial to inform decisions that will drive a more sustainable agriculture.</a:t>
            </a:r>
          </a:p>
          <a:p>
            <a:pPr>
              <a:lnSpc>
                <a:spcPct val="120000"/>
              </a:lnSpc>
            </a:pPr>
            <a:r>
              <a:rPr lang="en-GB" sz="5600" dirty="0">
                <a:solidFill>
                  <a:schemeClr val="tx1"/>
                </a:solidFill>
              </a:rPr>
              <a:t> These are the necessary qualities of Agricultural Statistics:</a:t>
            </a:r>
          </a:p>
          <a:p>
            <a:pPr>
              <a:lnSpc>
                <a:spcPct val="120000"/>
              </a:lnSpc>
              <a:buFont typeface="Arial" panose="020B0604020202020204" pitchFamily="34" charset="0"/>
              <a:buChar char="•"/>
            </a:pPr>
            <a:r>
              <a:rPr lang="en-GB" sz="5600" dirty="0">
                <a:solidFill>
                  <a:schemeClr val="tx1"/>
                </a:solidFill>
              </a:rPr>
              <a:t>Timeliness</a:t>
            </a:r>
          </a:p>
          <a:p>
            <a:pPr>
              <a:lnSpc>
                <a:spcPct val="120000"/>
              </a:lnSpc>
              <a:buFont typeface="Arial" panose="020B0604020202020204" pitchFamily="34" charset="0"/>
              <a:buChar char="•"/>
            </a:pPr>
            <a:r>
              <a:rPr lang="en-GB" sz="5600" dirty="0">
                <a:solidFill>
                  <a:schemeClr val="tx1"/>
                </a:solidFill>
              </a:rPr>
              <a:t>Accuracy</a:t>
            </a:r>
          </a:p>
          <a:p>
            <a:pPr>
              <a:lnSpc>
                <a:spcPct val="120000"/>
              </a:lnSpc>
              <a:buFont typeface="Arial" panose="020B0604020202020204" pitchFamily="34" charset="0"/>
              <a:buChar char="•"/>
            </a:pPr>
            <a:r>
              <a:rPr lang="en-GB" sz="5600" dirty="0">
                <a:solidFill>
                  <a:schemeClr val="tx1"/>
                </a:solidFill>
              </a:rPr>
              <a:t>Reliability</a:t>
            </a:r>
          </a:p>
          <a:p>
            <a:pPr marL="0" indent="0">
              <a:lnSpc>
                <a:spcPct val="90000"/>
              </a:lnSpc>
              <a:buNone/>
            </a:pPr>
            <a:endParaRPr lang="en-GB" sz="5600" dirty="0">
              <a:solidFill>
                <a:schemeClr val="tx1"/>
              </a:solidFill>
            </a:endParaRPr>
          </a:p>
          <a:p>
            <a:pPr>
              <a:lnSpc>
                <a:spcPct val="120000"/>
              </a:lnSpc>
            </a:pPr>
            <a:r>
              <a:rPr lang="en-GB" sz="5600" dirty="0">
                <a:solidFill>
                  <a:schemeClr val="tx1"/>
                </a:solidFill>
              </a:rPr>
              <a:t>They are key to:</a:t>
            </a:r>
          </a:p>
          <a:p>
            <a:pPr>
              <a:lnSpc>
                <a:spcPct val="120000"/>
              </a:lnSpc>
              <a:buFont typeface="Arial" panose="020B0604020202020204" pitchFamily="34" charset="0"/>
              <a:buChar char="•"/>
            </a:pPr>
            <a:r>
              <a:rPr lang="en-GB" sz="5600" dirty="0">
                <a:solidFill>
                  <a:schemeClr val="tx1"/>
                </a:solidFill>
              </a:rPr>
              <a:t>Enhance productivity</a:t>
            </a:r>
          </a:p>
          <a:p>
            <a:pPr>
              <a:lnSpc>
                <a:spcPct val="120000"/>
              </a:lnSpc>
              <a:buFont typeface="Arial" panose="020B0604020202020204" pitchFamily="34" charset="0"/>
              <a:buChar char="•"/>
            </a:pPr>
            <a:r>
              <a:rPr lang="en-GB" sz="5600" dirty="0">
                <a:solidFill>
                  <a:schemeClr val="tx1"/>
                </a:solidFill>
              </a:rPr>
              <a:t>Decrease food loss and waste</a:t>
            </a:r>
          </a:p>
          <a:p>
            <a:pPr>
              <a:lnSpc>
                <a:spcPct val="120000"/>
              </a:lnSpc>
              <a:buFont typeface="Arial" panose="020B0604020202020204" pitchFamily="34" charset="0"/>
              <a:buChar char="•"/>
            </a:pPr>
            <a:r>
              <a:rPr lang="en-GB" sz="5600" dirty="0">
                <a:solidFill>
                  <a:schemeClr val="tx1"/>
                </a:solidFill>
              </a:rPr>
              <a:t>Forecast food shortages, crisis</a:t>
            </a:r>
          </a:p>
          <a:p>
            <a:pPr>
              <a:lnSpc>
                <a:spcPct val="120000"/>
              </a:lnSpc>
              <a:buFont typeface="Arial" panose="020B0604020202020204" pitchFamily="34" charset="0"/>
              <a:buChar char="•"/>
            </a:pPr>
            <a:r>
              <a:rPr lang="en-GB" sz="5600" dirty="0">
                <a:solidFill>
                  <a:schemeClr val="tx1"/>
                </a:solidFill>
              </a:rPr>
              <a:t>Informed decision making for imports</a:t>
            </a:r>
          </a:p>
          <a:p>
            <a:pPr>
              <a:lnSpc>
                <a:spcPct val="120000"/>
              </a:lnSpc>
              <a:buFont typeface="Arial" panose="020B0604020202020204" pitchFamily="34" charset="0"/>
              <a:buChar char="•"/>
            </a:pPr>
            <a:r>
              <a:rPr lang="en-GB" sz="5600" dirty="0">
                <a:solidFill>
                  <a:schemeClr val="tx1"/>
                </a:solidFill>
              </a:rPr>
              <a:t>Combat malnutrition</a:t>
            </a:r>
          </a:p>
          <a:p>
            <a:pPr marL="0" indent="0">
              <a:lnSpc>
                <a:spcPct val="120000"/>
              </a:lnSpc>
              <a:buNone/>
            </a:pPr>
            <a:endParaRPr lang="en-GB" sz="2600" dirty="0">
              <a:solidFill>
                <a:schemeClr val="tx1"/>
              </a:solidFill>
            </a:endParaRPr>
          </a:p>
          <a:p>
            <a:pPr>
              <a:lnSpc>
                <a:spcPct val="90000"/>
              </a:lnSpc>
              <a:buFont typeface="Arial" panose="020B0604020202020204" pitchFamily="34" charset="0"/>
              <a:buChar char="•"/>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409645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fontScale="90000"/>
          </a:bodyPr>
          <a:lstStyle/>
          <a:p>
            <a:r>
              <a:rPr lang="en-US" sz="3200" kern="1200" dirty="0">
                <a:solidFill>
                  <a:schemeClr val="bg1"/>
                </a:solidFill>
                <a:latin typeface="+mj-lt"/>
                <a:ea typeface="+mj-ea"/>
                <a:cs typeface="+mj-cs"/>
              </a:rPr>
              <a:t>How can agricultural statistics help to  combat food insecurity?</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95736" y="329609"/>
            <a:ext cx="6824313" cy="6195016"/>
          </a:xfrm>
        </p:spPr>
        <p:txBody>
          <a:bodyPr anchor="ctr">
            <a:normAutofit fontScale="25000" lnSpcReduction="20000"/>
          </a:bodyPr>
          <a:lstStyle/>
          <a:p>
            <a:pPr marL="0" indent="0">
              <a:lnSpc>
                <a:spcPct val="90000"/>
              </a:lnSpc>
              <a:buNone/>
            </a:pPr>
            <a:endParaRPr lang="en-GB" sz="2900" b="1" dirty="0"/>
          </a:p>
          <a:p>
            <a:pPr marL="0" indent="0">
              <a:lnSpc>
                <a:spcPct val="120000"/>
              </a:lnSpc>
              <a:buNone/>
            </a:pPr>
            <a:endParaRPr lang="en-GB" sz="2900" b="1" dirty="0"/>
          </a:p>
          <a:p>
            <a:pPr marL="0" indent="0">
              <a:lnSpc>
                <a:spcPct val="120000"/>
              </a:lnSpc>
              <a:buNone/>
            </a:pPr>
            <a:endParaRPr lang="en-GB" sz="2900" b="1" dirty="0"/>
          </a:p>
          <a:p>
            <a:pPr>
              <a:lnSpc>
                <a:spcPct val="90000"/>
              </a:lnSpc>
            </a:pPr>
            <a:endParaRPr lang="en-GB" sz="2600" dirty="0">
              <a:solidFill>
                <a:schemeClr val="tx1"/>
              </a:solidFill>
            </a:endParaRPr>
          </a:p>
          <a:p>
            <a:pPr>
              <a:lnSpc>
                <a:spcPct val="120000"/>
              </a:lnSpc>
            </a:pPr>
            <a:endParaRPr lang="en-GB" sz="2600" dirty="0">
              <a:solidFill>
                <a:schemeClr val="tx1"/>
              </a:solidFill>
            </a:endParaRPr>
          </a:p>
          <a:p>
            <a:pPr>
              <a:lnSpc>
                <a:spcPct val="120000"/>
              </a:lnSpc>
            </a:pPr>
            <a:endParaRPr lang="en-GB" sz="4300" dirty="0">
              <a:solidFill>
                <a:schemeClr val="tx1"/>
              </a:solidFill>
            </a:endParaRPr>
          </a:p>
          <a:p>
            <a:pPr>
              <a:lnSpc>
                <a:spcPct val="120000"/>
              </a:lnSpc>
            </a:pPr>
            <a:endParaRPr lang="en-GB" sz="5600" dirty="0">
              <a:solidFill>
                <a:schemeClr val="tx1"/>
              </a:solidFill>
            </a:endParaRPr>
          </a:p>
          <a:p>
            <a:pPr marL="0" indent="0">
              <a:lnSpc>
                <a:spcPct val="120000"/>
              </a:lnSpc>
              <a:buNone/>
            </a:pPr>
            <a:endParaRPr lang="en-GB" sz="5600" dirty="0">
              <a:solidFill>
                <a:schemeClr val="tx1"/>
              </a:solidFill>
            </a:endParaRPr>
          </a:p>
          <a:p>
            <a:pPr>
              <a:lnSpc>
                <a:spcPct val="120000"/>
              </a:lnSpc>
            </a:pPr>
            <a:r>
              <a:rPr lang="en-GB" sz="5600" dirty="0">
                <a:solidFill>
                  <a:schemeClr val="tx1"/>
                </a:solidFill>
              </a:rPr>
              <a:t>Productivity can be enhanced by making available:</a:t>
            </a:r>
          </a:p>
          <a:p>
            <a:pPr>
              <a:lnSpc>
                <a:spcPct val="120000"/>
              </a:lnSpc>
              <a:buFont typeface="Arial" panose="020B0604020202020204" pitchFamily="34" charset="0"/>
              <a:buChar char="•"/>
            </a:pPr>
            <a:r>
              <a:rPr lang="en-GB" sz="5600" dirty="0">
                <a:solidFill>
                  <a:schemeClr val="tx1"/>
                </a:solidFill>
              </a:rPr>
              <a:t>Yield data</a:t>
            </a:r>
          </a:p>
          <a:p>
            <a:pPr>
              <a:lnSpc>
                <a:spcPct val="120000"/>
              </a:lnSpc>
              <a:buFont typeface="Arial" panose="020B0604020202020204" pitchFamily="34" charset="0"/>
              <a:buChar char="•"/>
            </a:pPr>
            <a:r>
              <a:rPr lang="en-GB" sz="5600" dirty="0">
                <a:solidFill>
                  <a:schemeClr val="tx1"/>
                </a:solidFill>
              </a:rPr>
              <a:t>Data on diseases/disease resistance</a:t>
            </a:r>
          </a:p>
          <a:p>
            <a:pPr>
              <a:lnSpc>
                <a:spcPct val="120000"/>
              </a:lnSpc>
              <a:buFont typeface="Arial" panose="020B0604020202020204" pitchFamily="34" charset="0"/>
              <a:buChar char="•"/>
            </a:pPr>
            <a:r>
              <a:rPr lang="en-GB" sz="5600" dirty="0">
                <a:solidFill>
                  <a:schemeClr val="tx1"/>
                </a:solidFill>
              </a:rPr>
              <a:t>Meteorological data</a:t>
            </a:r>
          </a:p>
          <a:p>
            <a:pPr>
              <a:lnSpc>
                <a:spcPct val="120000"/>
              </a:lnSpc>
              <a:buFont typeface="Arial" panose="020B0604020202020204" pitchFamily="34" charset="0"/>
              <a:buChar char="•"/>
            </a:pPr>
            <a:r>
              <a:rPr lang="en-GB" sz="5600" dirty="0">
                <a:solidFill>
                  <a:schemeClr val="tx1"/>
                </a:solidFill>
              </a:rPr>
              <a:t>Soil fertility data</a:t>
            </a:r>
          </a:p>
          <a:p>
            <a:pPr>
              <a:lnSpc>
                <a:spcPct val="120000"/>
              </a:lnSpc>
              <a:buFont typeface="Arial" panose="020B0604020202020204" pitchFamily="34" charset="0"/>
              <a:buChar char="•"/>
            </a:pPr>
            <a:r>
              <a:rPr lang="en-GB" sz="5600" dirty="0">
                <a:solidFill>
                  <a:schemeClr val="tx1"/>
                </a:solidFill>
              </a:rPr>
              <a:t>New techniques of production (e.g. vertical farming)</a:t>
            </a:r>
          </a:p>
          <a:p>
            <a:pPr>
              <a:lnSpc>
                <a:spcPct val="120000"/>
              </a:lnSpc>
              <a:buFont typeface="Arial" panose="020B0604020202020204" pitchFamily="34" charset="0"/>
              <a:buChar char="•"/>
            </a:pPr>
            <a:r>
              <a:rPr lang="en-GB" sz="5600" dirty="0">
                <a:solidFill>
                  <a:schemeClr val="tx1"/>
                </a:solidFill>
              </a:rPr>
              <a:t>Cost of production data</a:t>
            </a:r>
          </a:p>
          <a:p>
            <a:pPr>
              <a:lnSpc>
                <a:spcPct val="120000"/>
              </a:lnSpc>
            </a:pPr>
            <a:r>
              <a:rPr lang="en-GB" sz="5600" dirty="0">
                <a:solidFill>
                  <a:schemeClr val="tx1"/>
                </a:solidFill>
              </a:rPr>
              <a:t>A decrease in Food loss/ waste is possible by making available:</a:t>
            </a:r>
          </a:p>
          <a:p>
            <a:pPr>
              <a:lnSpc>
                <a:spcPct val="120000"/>
              </a:lnSpc>
              <a:buFont typeface="Arial" panose="020B0604020202020204" pitchFamily="34" charset="0"/>
              <a:buChar char="•"/>
            </a:pPr>
            <a:r>
              <a:rPr lang="en-GB" sz="5600" dirty="0">
                <a:solidFill>
                  <a:schemeClr val="tx1"/>
                </a:solidFill>
              </a:rPr>
              <a:t>Pest and disease surveillance data</a:t>
            </a:r>
          </a:p>
          <a:p>
            <a:pPr>
              <a:lnSpc>
                <a:spcPct val="120000"/>
              </a:lnSpc>
              <a:buFont typeface="Arial" panose="020B0604020202020204" pitchFamily="34" charset="0"/>
              <a:buChar char="•"/>
            </a:pPr>
            <a:r>
              <a:rPr lang="en-GB" sz="5600" dirty="0">
                <a:solidFill>
                  <a:schemeClr val="tx1"/>
                </a:solidFill>
              </a:rPr>
              <a:t>New plantation data (to reduce glut)</a:t>
            </a:r>
          </a:p>
          <a:p>
            <a:pPr>
              <a:lnSpc>
                <a:spcPct val="120000"/>
              </a:lnSpc>
              <a:buFont typeface="Arial" panose="020B0604020202020204" pitchFamily="34" charset="0"/>
              <a:buChar char="•"/>
            </a:pPr>
            <a:r>
              <a:rPr lang="en-GB" sz="5600" dirty="0">
                <a:solidFill>
                  <a:schemeClr val="tx1"/>
                </a:solidFill>
              </a:rPr>
              <a:t>Market information data</a:t>
            </a:r>
          </a:p>
          <a:p>
            <a:pPr>
              <a:lnSpc>
                <a:spcPct val="120000"/>
              </a:lnSpc>
            </a:pPr>
            <a:r>
              <a:rPr lang="en-GB" sz="5600" dirty="0">
                <a:solidFill>
                  <a:schemeClr val="tx1"/>
                </a:solidFill>
              </a:rPr>
              <a:t>Forecast on food shortages can be worked out based on:</a:t>
            </a:r>
          </a:p>
          <a:p>
            <a:pPr>
              <a:lnSpc>
                <a:spcPct val="120000"/>
              </a:lnSpc>
              <a:buFont typeface="Arial" panose="020B0604020202020204" pitchFamily="34" charset="0"/>
              <a:buChar char="•"/>
            </a:pPr>
            <a:r>
              <a:rPr lang="en-GB" sz="5600" dirty="0">
                <a:solidFill>
                  <a:schemeClr val="tx1"/>
                </a:solidFill>
              </a:rPr>
              <a:t>Field survey data</a:t>
            </a:r>
          </a:p>
          <a:p>
            <a:pPr>
              <a:lnSpc>
                <a:spcPct val="120000"/>
              </a:lnSpc>
              <a:buFont typeface="Arial" panose="020B0604020202020204" pitchFamily="34" charset="0"/>
              <a:buChar char="•"/>
            </a:pPr>
            <a:r>
              <a:rPr lang="en-GB" sz="5600" dirty="0">
                <a:solidFill>
                  <a:schemeClr val="tx1"/>
                </a:solidFill>
              </a:rPr>
              <a:t>Remote sensing data (satellite or drone)</a:t>
            </a:r>
          </a:p>
          <a:p>
            <a:pPr marL="0" indent="0">
              <a:lnSpc>
                <a:spcPct val="120000"/>
              </a:lnSpc>
              <a:buNone/>
            </a:pPr>
            <a:endParaRPr lang="en-GB" sz="5600" dirty="0">
              <a:solidFill>
                <a:schemeClr val="tx1"/>
              </a:solidFill>
            </a:endParaRPr>
          </a:p>
          <a:p>
            <a:pPr>
              <a:lnSpc>
                <a:spcPct val="120000"/>
              </a:lnSpc>
              <a:buFont typeface="Arial" panose="020B0604020202020204" pitchFamily="34" charset="0"/>
              <a:buChar char="•"/>
            </a:pPr>
            <a:endParaRPr lang="en-GB" sz="5600" dirty="0">
              <a:solidFill>
                <a:schemeClr val="tx1"/>
              </a:solidFill>
            </a:endParaRPr>
          </a:p>
          <a:p>
            <a:pPr marL="0" indent="0">
              <a:lnSpc>
                <a:spcPct val="90000"/>
              </a:lnSpc>
              <a:buNone/>
            </a:pPr>
            <a:endParaRPr lang="en-GB" sz="5400" dirty="0"/>
          </a:p>
          <a:p>
            <a:pPr marL="0" indent="0">
              <a:lnSpc>
                <a:spcPct val="120000"/>
              </a:lnSpc>
              <a:buNone/>
            </a:pPr>
            <a:endParaRPr lang="en-GB" sz="5600" dirty="0">
              <a:solidFill>
                <a:schemeClr val="tx1"/>
              </a:solidFill>
            </a:endParaRPr>
          </a:p>
          <a:p>
            <a:pPr marL="0" indent="0">
              <a:lnSpc>
                <a:spcPct val="120000"/>
              </a:lnSpc>
              <a:buNone/>
            </a:pPr>
            <a:endParaRPr lang="en-GB" sz="2600" dirty="0">
              <a:solidFill>
                <a:schemeClr val="tx1"/>
              </a:solidFill>
            </a:endParaRPr>
          </a:p>
          <a:p>
            <a:pPr>
              <a:lnSpc>
                <a:spcPct val="90000"/>
              </a:lnSpc>
              <a:buFont typeface="Arial" panose="020B0604020202020204" pitchFamily="34" charset="0"/>
              <a:buChar char="•"/>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65390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a:bodyPr>
          <a:lstStyle/>
          <a:p>
            <a:r>
              <a:rPr lang="en-US" sz="3200" kern="1200" dirty="0">
                <a:solidFill>
                  <a:schemeClr val="bg1"/>
                </a:solidFill>
                <a:latin typeface="+mj-lt"/>
                <a:ea typeface="+mj-ea"/>
                <a:cs typeface="+mj-cs"/>
              </a:rPr>
              <a:t>Dat</a:t>
            </a:r>
            <a:r>
              <a:rPr lang="en-US" sz="3200" dirty="0">
                <a:solidFill>
                  <a:schemeClr val="bg1"/>
                </a:solidFill>
              </a:rPr>
              <a:t>a users</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42830"/>
            <a:ext cx="6798033" cy="5321500"/>
          </a:xfrm>
        </p:spPr>
        <p:txBody>
          <a:bodyPr anchor="ctr">
            <a:normAutofit fontScale="25000" lnSpcReduction="20000"/>
          </a:bodyPr>
          <a:lstStyle/>
          <a:p>
            <a:pPr marL="0" indent="0">
              <a:lnSpc>
                <a:spcPct val="90000"/>
              </a:lnSpc>
              <a:buNone/>
            </a:pPr>
            <a:endParaRPr lang="en-GB" sz="2900" b="1" dirty="0"/>
          </a:p>
          <a:p>
            <a:pPr marL="0" indent="0">
              <a:lnSpc>
                <a:spcPct val="120000"/>
              </a:lnSpc>
              <a:buNone/>
            </a:pPr>
            <a:endParaRPr lang="en-GB" sz="2900" b="1" dirty="0"/>
          </a:p>
          <a:p>
            <a:pPr marL="0" indent="0">
              <a:lnSpc>
                <a:spcPct val="120000"/>
              </a:lnSpc>
              <a:buNone/>
            </a:pPr>
            <a:endParaRPr lang="en-GB" sz="2900" b="1" dirty="0"/>
          </a:p>
          <a:p>
            <a:pPr>
              <a:lnSpc>
                <a:spcPct val="90000"/>
              </a:lnSpc>
            </a:pPr>
            <a:endParaRPr lang="en-GB" sz="2600" dirty="0">
              <a:solidFill>
                <a:schemeClr val="tx1"/>
              </a:solidFill>
            </a:endParaRPr>
          </a:p>
          <a:p>
            <a:pPr marL="0" indent="0">
              <a:lnSpc>
                <a:spcPct val="120000"/>
              </a:lnSpc>
              <a:buNone/>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marL="0" indent="0">
              <a:lnSpc>
                <a:spcPct val="120000"/>
              </a:lnSpc>
              <a:buNone/>
            </a:pPr>
            <a:endParaRPr lang="en-GB" sz="6000" dirty="0">
              <a:solidFill>
                <a:schemeClr val="tx1"/>
              </a:solidFill>
            </a:endParaRPr>
          </a:p>
          <a:p>
            <a:pPr>
              <a:lnSpc>
                <a:spcPct val="120000"/>
              </a:lnSpc>
            </a:pPr>
            <a:endParaRPr lang="en-US" sz="6000" dirty="0">
              <a:solidFill>
                <a:schemeClr val="tx1"/>
              </a:solidFill>
            </a:endParaRPr>
          </a:p>
          <a:p>
            <a:pPr>
              <a:lnSpc>
                <a:spcPct val="120000"/>
              </a:lnSpc>
            </a:pPr>
            <a:endParaRPr lang="en-US" sz="6000" dirty="0">
              <a:solidFill>
                <a:schemeClr val="tx1"/>
              </a:solidFill>
            </a:endParaRPr>
          </a:p>
          <a:p>
            <a:pPr>
              <a:lnSpc>
                <a:spcPct val="120000"/>
              </a:lnSpc>
            </a:pPr>
            <a:r>
              <a:rPr lang="en-US" sz="7200" dirty="0">
                <a:solidFill>
                  <a:schemeClr val="tx1"/>
                </a:solidFill>
              </a:rPr>
              <a:t>Class of users of Agricultural Statistics:</a:t>
            </a:r>
          </a:p>
          <a:p>
            <a:pPr>
              <a:lnSpc>
                <a:spcPct val="120000"/>
              </a:lnSpc>
              <a:buFont typeface="Arial" panose="020B0604020202020204" pitchFamily="34" charset="0"/>
              <a:buChar char="•"/>
            </a:pPr>
            <a:r>
              <a:rPr lang="en-GB" sz="7200" dirty="0">
                <a:solidFill>
                  <a:schemeClr val="tx1"/>
                </a:solidFill>
              </a:rPr>
              <a:t>Institutions and Authorities</a:t>
            </a:r>
          </a:p>
          <a:p>
            <a:pPr>
              <a:lnSpc>
                <a:spcPct val="120000"/>
              </a:lnSpc>
              <a:buFont typeface="Arial" panose="020B0604020202020204" pitchFamily="34" charset="0"/>
              <a:buChar char="•"/>
            </a:pPr>
            <a:r>
              <a:rPr lang="en-GB" sz="7200" dirty="0">
                <a:solidFill>
                  <a:schemeClr val="tx1"/>
                </a:solidFill>
              </a:rPr>
              <a:t>Decision makers</a:t>
            </a:r>
          </a:p>
          <a:p>
            <a:pPr>
              <a:lnSpc>
                <a:spcPct val="120000"/>
              </a:lnSpc>
              <a:buFont typeface="Arial" panose="020B0604020202020204" pitchFamily="34" charset="0"/>
              <a:buChar char="•"/>
            </a:pPr>
            <a:r>
              <a:rPr lang="en-GB" sz="7200" dirty="0">
                <a:solidFill>
                  <a:schemeClr val="tx1"/>
                </a:solidFill>
              </a:rPr>
              <a:t>Farmers</a:t>
            </a:r>
          </a:p>
          <a:p>
            <a:pPr>
              <a:lnSpc>
                <a:spcPct val="120000"/>
              </a:lnSpc>
              <a:buFont typeface="Arial" panose="020B0604020202020204" pitchFamily="34" charset="0"/>
              <a:buChar char="•"/>
            </a:pPr>
            <a:r>
              <a:rPr lang="en-GB" sz="7200" dirty="0">
                <a:solidFill>
                  <a:schemeClr val="tx1"/>
                </a:solidFill>
              </a:rPr>
              <a:t>Other Stakeholders</a:t>
            </a:r>
            <a:endParaRPr lang="en-US" sz="7200" dirty="0">
              <a:solidFill>
                <a:schemeClr val="tx1"/>
              </a:solidFill>
            </a:endParaRPr>
          </a:p>
          <a:p>
            <a:pPr>
              <a:lnSpc>
                <a:spcPct val="120000"/>
              </a:lnSpc>
            </a:pPr>
            <a:r>
              <a:rPr lang="en-US" sz="7200" dirty="0">
                <a:solidFill>
                  <a:schemeClr val="tx1"/>
                </a:solidFill>
              </a:rPr>
              <a:t>Capacity building of data users as regards to data interpretation is important</a:t>
            </a:r>
          </a:p>
          <a:p>
            <a:pPr>
              <a:lnSpc>
                <a:spcPct val="120000"/>
              </a:lnSpc>
            </a:pPr>
            <a:endParaRPr lang="en-US" sz="7200" dirty="0">
              <a:solidFill>
                <a:schemeClr val="tx1"/>
              </a:solidFill>
            </a:endParaRPr>
          </a:p>
          <a:p>
            <a:pPr>
              <a:lnSpc>
                <a:spcPct val="120000"/>
              </a:lnSpc>
              <a:buFont typeface="Arial" panose="020B0604020202020204" pitchFamily="34" charset="0"/>
              <a:buChar char="•"/>
            </a:pPr>
            <a:endParaRPr lang="en-US" sz="7200" dirty="0">
              <a:solidFill>
                <a:schemeClr val="tx1"/>
              </a:solidFill>
            </a:endParaRPr>
          </a:p>
          <a:p>
            <a:pPr marL="0" indent="0">
              <a:lnSpc>
                <a:spcPct val="120000"/>
              </a:lnSpc>
              <a:buNone/>
            </a:pPr>
            <a:endParaRPr lang="en-GB" sz="7200" dirty="0">
              <a:solidFill>
                <a:schemeClr val="tx1"/>
              </a:solidFill>
            </a:endParaRPr>
          </a:p>
          <a:p>
            <a:pPr marL="0" indent="0">
              <a:lnSpc>
                <a:spcPct val="120000"/>
              </a:lnSpc>
              <a:buNone/>
            </a:pPr>
            <a:endParaRPr lang="en-US" sz="5600" dirty="0">
              <a:solidFill>
                <a:schemeClr val="tx1"/>
              </a:solidFill>
              <a:highlight>
                <a:srgbClr val="FFFF00"/>
              </a:highlight>
            </a:endParaRPr>
          </a:p>
          <a:p>
            <a:pPr marL="0" indent="0">
              <a:lnSpc>
                <a:spcPct val="120000"/>
              </a:lnSpc>
              <a:buNone/>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a:lnSpc>
                <a:spcPct val="120000"/>
              </a:lnSpc>
            </a:pPr>
            <a:endParaRPr lang="en-GB" sz="5600" dirty="0">
              <a:solidFill>
                <a:schemeClr val="tx1"/>
              </a:solidFill>
            </a:endParaRPr>
          </a:p>
          <a:p>
            <a:pPr marL="0" indent="0">
              <a:lnSpc>
                <a:spcPct val="120000"/>
              </a:lnSpc>
              <a:buNone/>
            </a:pPr>
            <a:endParaRPr lang="en-GB" sz="2600" dirty="0">
              <a:solidFill>
                <a:schemeClr val="tx1"/>
              </a:solidFill>
            </a:endParaRPr>
          </a:p>
          <a:p>
            <a:pPr>
              <a:lnSpc>
                <a:spcPct val="90000"/>
              </a:lnSpc>
              <a:buFont typeface="Arial" panose="020B0604020202020204" pitchFamily="34" charset="0"/>
              <a:buChar char="•"/>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1705875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a:bodyPr>
          <a:lstStyle/>
          <a:p>
            <a:r>
              <a:rPr lang="en-US" sz="3200" kern="1200" dirty="0">
                <a:solidFill>
                  <a:schemeClr val="bg1"/>
                </a:solidFill>
                <a:latin typeface="+mj-lt"/>
                <a:ea typeface="+mj-ea"/>
                <a:cs typeface="+mj-cs"/>
              </a:rPr>
              <a:t>Statistics at Institutional level</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lnSpcReduction="10000"/>
          </a:bodyPr>
          <a:lstStyle/>
          <a:p>
            <a:pPr marL="0" indent="0">
              <a:lnSpc>
                <a:spcPct val="120000"/>
              </a:lnSpc>
              <a:buNone/>
            </a:pPr>
            <a:endParaRPr lang="en-GB" sz="2600" dirty="0">
              <a:solidFill>
                <a:schemeClr val="tx1"/>
              </a:solidFill>
            </a:endParaRPr>
          </a:p>
          <a:p>
            <a:pPr marL="0" indent="0">
              <a:lnSpc>
                <a:spcPct val="90000"/>
              </a:lnSpc>
              <a:buNone/>
            </a:pPr>
            <a:endParaRPr lang="en-GB" sz="2600" dirty="0">
              <a:solidFill>
                <a:schemeClr val="tx1"/>
              </a:solidFill>
            </a:endParaRPr>
          </a:p>
          <a:p>
            <a:pPr>
              <a:lnSpc>
                <a:spcPct val="90000"/>
              </a:lnSpc>
            </a:pPr>
            <a:r>
              <a:rPr lang="en-GB" sz="2600" dirty="0">
                <a:solidFill>
                  <a:schemeClr val="tx1"/>
                </a:solidFill>
              </a:rPr>
              <a:t>Data are produced by different institutes and by different sectors mainly for their own use</a:t>
            </a:r>
          </a:p>
          <a:p>
            <a:pPr marL="0" indent="0">
              <a:lnSpc>
                <a:spcPct val="90000"/>
              </a:lnSpc>
              <a:buNone/>
            </a:pPr>
            <a:endParaRPr lang="en-GB" sz="2600" dirty="0">
              <a:solidFill>
                <a:schemeClr val="tx1"/>
              </a:solidFill>
            </a:endParaRPr>
          </a:p>
          <a:p>
            <a:pPr>
              <a:lnSpc>
                <a:spcPct val="90000"/>
              </a:lnSpc>
            </a:pPr>
            <a:r>
              <a:rPr lang="en-GB" sz="2600" dirty="0">
                <a:solidFill>
                  <a:schemeClr val="tx1"/>
                </a:solidFill>
              </a:rPr>
              <a:t>Essential statistics from different institutions and sectors are published by Statistics Mauritius</a:t>
            </a:r>
          </a:p>
          <a:p>
            <a:pPr marL="0" indent="0">
              <a:lnSpc>
                <a:spcPct val="90000"/>
              </a:lnSpc>
              <a:buNone/>
            </a:pPr>
            <a:endParaRPr lang="en-GB" sz="2600" dirty="0">
              <a:solidFill>
                <a:schemeClr val="tx1"/>
              </a:solidFill>
            </a:endParaRPr>
          </a:p>
          <a:p>
            <a:pPr>
              <a:lnSpc>
                <a:spcPct val="90000"/>
              </a:lnSpc>
            </a:pPr>
            <a:r>
              <a:rPr lang="en-US" sz="2600" dirty="0">
                <a:solidFill>
                  <a:schemeClr val="tx1"/>
                </a:solidFill>
              </a:rPr>
              <a:t>Strengthening data system involve cooperation between different institution</a:t>
            </a:r>
            <a:endParaRPr lang="en-GB" sz="2600" dirty="0">
              <a:solidFill>
                <a:schemeClr val="tx1"/>
              </a:solidFill>
            </a:endParaRPr>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407687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687389" y="3903406"/>
            <a:ext cx="2953856" cy="2362163"/>
          </a:xfrm>
        </p:spPr>
        <p:txBody>
          <a:bodyPr vert="horz" lIns="91440" tIns="45720" rIns="91440" bIns="45720" rtlCol="0">
            <a:normAutofit/>
          </a:bodyPr>
          <a:lstStyle/>
          <a:p>
            <a:r>
              <a:rPr lang="en-US" sz="3200" dirty="0">
                <a:solidFill>
                  <a:schemeClr val="bg1"/>
                </a:solidFill>
              </a:rPr>
              <a:t>Stakeholders of interest</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32500" lnSpcReduction="20000"/>
          </a:bodyPr>
          <a:lstStyle/>
          <a:p>
            <a:pPr marL="0" indent="0">
              <a:lnSpc>
                <a:spcPct val="120000"/>
              </a:lnSpc>
              <a:buNone/>
            </a:pPr>
            <a:endParaRPr lang="en-GB" sz="2600" dirty="0">
              <a:solidFill>
                <a:schemeClr val="tx1"/>
              </a:solidFill>
            </a:endParaRPr>
          </a:p>
          <a:p>
            <a:pPr marL="0" indent="0">
              <a:lnSpc>
                <a:spcPct val="120000"/>
              </a:lnSpc>
              <a:buNone/>
            </a:pPr>
            <a:endParaRPr lang="en-GB" sz="2600" dirty="0">
              <a:solidFill>
                <a:schemeClr val="tx1"/>
              </a:solidFill>
            </a:endParaRPr>
          </a:p>
          <a:p>
            <a:pPr marL="0" indent="0">
              <a:lnSpc>
                <a:spcPct val="120000"/>
              </a:lnSpc>
              <a:buNone/>
            </a:pPr>
            <a:r>
              <a:rPr lang="en-GB" sz="4300" b="1" dirty="0">
                <a:solidFill>
                  <a:schemeClr val="tx1"/>
                </a:solidFill>
              </a:rPr>
              <a:t>Stakeholders of interest that cut across the different sectors</a:t>
            </a:r>
          </a:p>
          <a:p>
            <a:pPr marL="0" indent="0">
              <a:lnSpc>
                <a:spcPct val="120000"/>
              </a:lnSpc>
              <a:buNone/>
            </a:pPr>
            <a:endParaRPr lang="en-GB" sz="2600" dirty="0">
              <a:solidFill>
                <a:schemeClr val="tx1"/>
              </a:solidFill>
            </a:endParaRPr>
          </a:p>
          <a:p>
            <a:pPr>
              <a:lnSpc>
                <a:spcPct val="120000"/>
              </a:lnSpc>
            </a:pPr>
            <a:r>
              <a:rPr lang="en-GB" sz="4300" dirty="0">
                <a:solidFill>
                  <a:schemeClr val="tx1"/>
                </a:solidFill>
              </a:rPr>
              <a:t>The MAIFS and other bodies falling under its purview </a:t>
            </a:r>
          </a:p>
          <a:p>
            <a:pPr>
              <a:lnSpc>
                <a:spcPct val="120000"/>
              </a:lnSpc>
              <a:buFont typeface="Arial" panose="020B0604020202020204" pitchFamily="34" charset="0"/>
              <a:buChar char="•"/>
            </a:pPr>
            <a:r>
              <a:rPr lang="en-GB" sz="4300" dirty="0">
                <a:solidFill>
                  <a:schemeClr val="tx1"/>
                </a:solidFill>
              </a:rPr>
              <a:t>FAREI</a:t>
            </a:r>
          </a:p>
          <a:p>
            <a:pPr>
              <a:lnSpc>
                <a:spcPct val="120000"/>
              </a:lnSpc>
              <a:buFont typeface="Arial" panose="020B0604020202020204" pitchFamily="34" charset="0"/>
              <a:buChar char="•"/>
            </a:pPr>
            <a:r>
              <a:rPr lang="en-GB" sz="4300" dirty="0">
                <a:solidFill>
                  <a:schemeClr val="tx1"/>
                </a:solidFill>
              </a:rPr>
              <a:t>Agricultural Services</a:t>
            </a:r>
          </a:p>
          <a:p>
            <a:pPr>
              <a:lnSpc>
                <a:spcPct val="120000"/>
              </a:lnSpc>
              <a:buFont typeface="Arial" panose="020B0604020202020204" pitchFamily="34" charset="0"/>
              <a:buChar char="•"/>
            </a:pPr>
            <a:r>
              <a:rPr lang="en-GB" sz="4300" dirty="0">
                <a:solidFill>
                  <a:schemeClr val="tx1"/>
                </a:solidFill>
              </a:rPr>
              <a:t>Mauritius Meat Authority</a:t>
            </a:r>
          </a:p>
          <a:p>
            <a:pPr>
              <a:lnSpc>
                <a:spcPct val="120000"/>
              </a:lnSpc>
            </a:pPr>
            <a:r>
              <a:rPr lang="en-GB" sz="4300" dirty="0">
                <a:solidFill>
                  <a:schemeClr val="tx1"/>
                </a:solidFill>
              </a:rPr>
              <a:t>Ministry of Blue Economy, Marine Resources, Fisheries and Shipping</a:t>
            </a:r>
          </a:p>
          <a:p>
            <a:pPr>
              <a:lnSpc>
                <a:spcPct val="120000"/>
              </a:lnSpc>
            </a:pPr>
            <a:r>
              <a:rPr lang="en-GB" sz="4300" dirty="0">
                <a:solidFill>
                  <a:schemeClr val="tx1"/>
                </a:solidFill>
              </a:rPr>
              <a:t>The Mauritius Meteorological Services</a:t>
            </a:r>
          </a:p>
          <a:p>
            <a:pPr>
              <a:lnSpc>
                <a:spcPct val="120000"/>
              </a:lnSpc>
            </a:pPr>
            <a:r>
              <a:rPr lang="en-GB" sz="4300" dirty="0">
                <a:solidFill>
                  <a:schemeClr val="tx1"/>
                </a:solidFill>
              </a:rPr>
              <a:t>Statistics Mauritius</a:t>
            </a:r>
          </a:p>
          <a:p>
            <a:pPr>
              <a:lnSpc>
                <a:spcPct val="120000"/>
              </a:lnSpc>
            </a:pPr>
            <a:r>
              <a:rPr lang="en-GB" sz="4300" dirty="0">
                <a:solidFill>
                  <a:schemeClr val="tx1"/>
                </a:solidFill>
              </a:rPr>
              <a:t>The Mauritius Chamber of Agriculture</a:t>
            </a:r>
          </a:p>
          <a:p>
            <a:pPr>
              <a:lnSpc>
                <a:spcPct val="120000"/>
              </a:lnSpc>
            </a:pPr>
            <a:r>
              <a:rPr lang="en-GB" sz="4300" dirty="0">
                <a:solidFill>
                  <a:schemeClr val="tx1"/>
                </a:solidFill>
              </a:rPr>
              <a:t>The MCIA &amp; The MSIRI</a:t>
            </a:r>
          </a:p>
          <a:p>
            <a:pPr>
              <a:lnSpc>
                <a:spcPct val="90000"/>
              </a:lnSpc>
            </a:pPr>
            <a:r>
              <a:rPr lang="en-GB" sz="4300" dirty="0">
                <a:solidFill>
                  <a:schemeClr val="tx1"/>
                </a:solidFill>
              </a:rPr>
              <a:t>Ministry of Environment</a:t>
            </a:r>
          </a:p>
          <a:p>
            <a:pPr>
              <a:lnSpc>
                <a:spcPct val="90000"/>
              </a:lnSpc>
            </a:pPr>
            <a:r>
              <a:rPr lang="en-GB" sz="4300" dirty="0">
                <a:solidFill>
                  <a:schemeClr val="tx1"/>
                </a:solidFill>
              </a:rPr>
              <a:t>Ministry of Finance</a:t>
            </a:r>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
        <p:nvSpPr>
          <p:cNvPr id="5" name="TextBox 4">
            <a:extLst>
              <a:ext uri="{FF2B5EF4-FFF2-40B4-BE49-F238E27FC236}">
                <a16:creationId xmlns:a16="http://schemas.microsoft.com/office/drawing/2014/main" id="{32439FAC-4E2A-42F6-8ACD-6D8B785C9B2A}"/>
              </a:ext>
            </a:extLst>
          </p:cNvPr>
          <p:cNvSpPr txBox="1"/>
          <p:nvPr/>
        </p:nvSpPr>
        <p:spPr>
          <a:xfrm>
            <a:off x="4148238" y="208254"/>
            <a:ext cx="6097772" cy="397032"/>
          </a:xfrm>
          <a:prstGeom prst="rect">
            <a:avLst/>
          </a:prstGeom>
          <a:noFill/>
        </p:spPr>
        <p:txBody>
          <a:bodyPr wrap="square">
            <a:spAutoFit/>
          </a:bodyPr>
          <a:lstStyle/>
          <a:p>
            <a:pPr marL="0" indent="0">
              <a:lnSpc>
                <a:spcPct val="90000"/>
              </a:lnSpc>
              <a:buNone/>
            </a:pPr>
            <a:endParaRPr lang="en-GB" sz="1100" dirty="0"/>
          </a:p>
          <a:p>
            <a:pPr marL="0" indent="0">
              <a:lnSpc>
                <a:spcPct val="90000"/>
              </a:lnSpc>
              <a:buNone/>
            </a:pPr>
            <a:endParaRPr lang="en-GB" sz="1100" dirty="0"/>
          </a:p>
        </p:txBody>
      </p:sp>
    </p:spTree>
    <p:extLst>
      <p:ext uri="{BB962C8B-B14F-4D97-AF65-F5344CB8AC3E}">
        <p14:creationId xmlns:p14="http://schemas.microsoft.com/office/powerpoint/2010/main" val="2346995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187193" y="3250472"/>
            <a:ext cx="2454052" cy="3015097"/>
          </a:xfrm>
        </p:spPr>
        <p:txBody>
          <a:bodyPr vert="horz" lIns="91440" tIns="45720" rIns="91440" bIns="45720" rtlCol="0">
            <a:normAutofit/>
          </a:bodyPr>
          <a:lstStyle/>
          <a:p>
            <a:r>
              <a:rPr lang="en-US" sz="3200" dirty="0" err="1">
                <a:solidFill>
                  <a:schemeClr val="bg1"/>
                </a:solidFill>
              </a:rPr>
              <a:t>Partnershipfor</a:t>
            </a:r>
            <a:r>
              <a:rPr lang="en-US" sz="3200" dirty="0">
                <a:solidFill>
                  <a:schemeClr val="bg1"/>
                </a:solidFill>
              </a:rPr>
              <a:t> data-driven decisions</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67420"/>
            <a:ext cx="6798033" cy="5321500"/>
          </a:xfrm>
        </p:spPr>
        <p:txBody>
          <a:bodyPr anchor="ctr">
            <a:normAutofit fontScale="77500" lnSpcReduction="20000"/>
          </a:bodyPr>
          <a:lstStyle/>
          <a:p>
            <a:pPr marL="0" indent="0">
              <a:lnSpc>
                <a:spcPct val="120000"/>
              </a:lnSpc>
              <a:buNone/>
            </a:pPr>
            <a:endParaRPr lang="en-GB" sz="2600" dirty="0">
              <a:solidFill>
                <a:schemeClr val="tx1"/>
              </a:solidFill>
            </a:endParaRPr>
          </a:p>
          <a:p>
            <a:pPr marL="0" indent="0">
              <a:lnSpc>
                <a:spcPct val="120000"/>
              </a:lnSpc>
              <a:buNone/>
            </a:pPr>
            <a:endParaRPr lang="en-US" sz="2600" b="1" dirty="0">
              <a:solidFill>
                <a:schemeClr val="tx1"/>
              </a:solidFill>
            </a:endParaRPr>
          </a:p>
          <a:p>
            <a:pPr marL="0" indent="0">
              <a:lnSpc>
                <a:spcPct val="120000"/>
              </a:lnSpc>
              <a:buNone/>
            </a:pPr>
            <a:r>
              <a:rPr lang="en-US" sz="2600" b="1" dirty="0">
                <a:solidFill>
                  <a:schemeClr val="tx1"/>
                </a:solidFill>
              </a:rPr>
              <a:t>A</a:t>
            </a:r>
            <a:r>
              <a:rPr lang="en-GB" sz="2600" b="1" dirty="0">
                <a:solidFill>
                  <a:schemeClr val="tx1"/>
                </a:solidFill>
              </a:rPr>
              <a:t> need for more cooperation between </a:t>
            </a:r>
            <a:r>
              <a:rPr lang="en-GB" sz="2600" b="1" dirty="0" err="1">
                <a:solidFill>
                  <a:schemeClr val="tx1"/>
                </a:solidFill>
              </a:rPr>
              <a:t>stakeholers</a:t>
            </a:r>
            <a:endParaRPr lang="en-GB" sz="2600" b="1" dirty="0">
              <a:solidFill>
                <a:schemeClr val="tx1"/>
              </a:solidFill>
            </a:endParaRPr>
          </a:p>
          <a:p>
            <a:pPr marL="0" indent="0">
              <a:lnSpc>
                <a:spcPct val="120000"/>
              </a:lnSpc>
              <a:buNone/>
            </a:pPr>
            <a:endParaRPr lang="en-GB" sz="2600" dirty="0">
              <a:solidFill>
                <a:schemeClr val="tx1"/>
              </a:solidFill>
            </a:endParaRPr>
          </a:p>
          <a:p>
            <a:pPr>
              <a:lnSpc>
                <a:spcPct val="120000"/>
              </a:lnSpc>
            </a:pPr>
            <a:r>
              <a:rPr lang="en-GB" sz="2600" dirty="0">
                <a:solidFill>
                  <a:schemeClr val="tx1"/>
                </a:solidFill>
              </a:rPr>
              <a:t>Statistics Mauritius is the local coordinator for statistics</a:t>
            </a:r>
          </a:p>
          <a:p>
            <a:pPr>
              <a:lnSpc>
                <a:spcPct val="120000"/>
              </a:lnSpc>
            </a:pPr>
            <a:r>
              <a:rPr lang="en-GB" sz="2600" dirty="0">
                <a:solidFill>
                  <a:schemeClr val="tx1"/>
                </a:solidFill>
              </a:rPr>
              <a:t>Cooperation between institutions generating statistics is essential for national benefit</a:t>
            </a:r>
          </a:p>
          <a:p>
            <a:pPr>
              <a:lnSpc>
                <a:spcPct val="120000"/>
              </a:lnSpc>
            </a:pPr>
            <a:r>
              <a:rPr lang="en-GB" sz="2600" dirty="0">
                <a:solidFill>
                  <a:schemeClr val="tx1"/>
                </a:solidFill>
              </a:rPr>
              <a:t>Benefits of cooperation include:</a:t>
            </a:r>
          </a:p>
          <a:p>
            <a:pPr>
              <a:lnSpc>
                <a:spcPct val="120000"/>
              </a:lnSpc>
              <a:buFont typeface="Arial" panose="020B0604020202020204" pitchFamily="34" charset="0"/>
              <a:buChar char="•"/>
            </a:pPr>
            <a:r>
              <a:rPr lang="en-GB" sz="2600" dirty="0">
                <a:solidFill>
                  <a:schemeClr val="tx1"/>
                </a:solidFill>
              </a:rPr>
              <a:t>Access to new data sources</a:t>
            </a:r>
          </a:p>
          <a:p>
            <a:pPr>
              <a:lnSpc>
                <a:spcPct val="120000"/>
              </a:lnSpc>
              <a:buFont typeface="Arial" panose="020B0604020202020204" pitchFamily="34" charset="0"/>
              <a:buChar char="•"/>
            </a:pPr>
            <a:r>
              <a:rPr lang="en-GB" sz="2600" dirty="0">
                <a:solidFill>
                  <a:schemeClr val="tx1"/>
                </a:solidFill>
              </a:rPr>
              <a:t>Increased efficiency</a:t>
            </a:r>
          </a:p>
          <a:p>
            <a:pPr>
              <a:lnSpc>
                <a:spcPct val="120000"/>
              </a:lnSpc>
              <a:buFont typeface="Arial" panose="020B0604020202020204" pitchFamily="34" charset="0"/>
              <a:buChar char="•"/>
            </a:pPr>
            <a:r>
              <a:rPr lang="en-GB" sz="2600" dirty="0">
                <a:solidFill>
                  <a:schemeClr val="tx1"/>
                </a:solidFill>
              </a:rPr>
              <a:t>Supporting data-driven decision-making towards the goal of food security</a:t>
            </a:r>
          </a:p>
          <a:p>
            <a:pPr>
              <a:lnSpc>
                <a:spcPct val="120000"/>
              </a:lnSpc>
              <a:buFont typeface="Arial" panose="020B0604020202020204" pitchFamily="34" charset="0"/>
              <a:buChar char="•"/>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
        <p:nvSpPr>
          <p:cNvPr id="5" name="TextBox 4">
            <a:extLst>
              <a:ext uri="{FF2B5EF4-FFF2-40B4-BE49-F238E27FC236}">
                <a16:creationId xmlns:a16="http://schemas.microsoft.com/office/drawing/2014/main" id="{32439FAC-4E2A-42F6-8ACD-6D8B785C9B2A}"/>
              </a:ext>
            </a:extLst>
          </p:cNvPr>
          <p:cNvSpPr txBox="1"/>
          <p:nvPr/>
        </p:nvSpPr>
        <p:spPr>
          <a:xfrm>
            <a:off x="4148238" y="208254"/>
            <a:ext cx="6097772" cy="397032"/>
          </a:xfrm>
          <a:prstGeom prst="rect">
            <a:avLst/>
          </a:prstGeom>
          <a:noFill/>
        </p:spPr>
        <p:txBody>
          <a:bodyPr wrap="square">
            <a:spAutoFit/>
          </a:bodyPr>
          <a:lstStyle/>
          <a:p>
            <a:pPr marL="0" indent="0">
              <a:lnSpc>
                <a:spcPct val="90000"/>
              </a:lnSpc>
              <a:buNone/>
            </a:pPr>
            <a:endParaRPr lang="en-GB" sz="1100" dirty="0"/>
          </a:p>
          <a:p>
            <a:pPr marL="0" indent="0">
              <a:lnSpc>
                <a:spcPct val="90000"/>
              </a:lnSpc>
              <a:buNone/>
            </a:pPr>
            <a:endParaRPr lang="en-GB" sz="1100" dirty="0"/>
          </a:p>
        </p:txBody>
      </p:sp>
    </p:spTree>
    <p:extLst>
      <p:ext uri="{BB962C8B-B14F-4D97-AF65-F5344CB8AC3E}">
        <p14:creationId xmlns:p14="http://schemas.microsoft.com/office/powerpoint/2010/main" val="1768175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187193" y="3250472"/>
            <a:ext cx="2454052" cy="3015097"/>
          </a:xfrm>
        </p:spPr>
        <p:txBody>
          <a:bodyPr vert="horz" lIns="91440" tIns="45720" rIns="91440" bIns="45720" rtlCol="0">
            <a:normAutofit/>
          </a:bodyPr>
          <a:lstStyle/>
          <a:p>
            <a:r>
              <a:rPr lang="en-US" sz="3200" dirty="0">
                <a:solidFill>
                  <a:schemeClr val="bg1"/>
                </a:solidFill>
              </a:rPr>
              <a:t>Data of interest</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70000" lnSpcReduction="20000"/>
          </a:bodyPr>
          <a:lstStyle/>
          <a:p>
            <a:pPr marL="0" indent="0">
              <a:lnSpc>
                <a:spcPct val="120000"/>
              </a:lnSpc>
              <a:buNone/>
            </a:pPr>
            <a:endParaRPr lang="en-GB" sz="2600" dirty="0">
              <a:solidFill>
                <a:schemeClr val="tx1"/>
              </a:solidFill>
            </a:endParaRPr>
          </a:p>
          <a:p>
            <a:pPr marL="0" indent="0">
              <a:lnSpc>
                <a:spcPct val="120000"/>
              </a:lnSpc>
              <a:buNone/>
            </a:pPr>
            <a:endParaRPr lang="en-GB" sz="2600" dirty="0">
              <a:solidFill>
                <a:schemeClr val="tx1"/>
              </a:solidFill>
            </a:endParaRPr>
          </a:p>
          <a:p>
            <a:pPr marL="0" indent="0">
              <a:lnSpc>
                <a:spcPct val="90000"/>
              </a:lnSpc>
              <a:buNone/>
            </a:pPr>
            <a:endParaRPr lang="en-GB" sz="2600" dirty="0">
              <a:solidFill>
                <a:schemeClr val="tx1"/>
              </a:solidFill>
            </a:endParaRPr>
          </a:p>
          <a:p>
            <a:pPr marL="0" indent="0">
              <a:lnSpc>
                <a:spcPct val="90000"/>
              </a:lnSpc>
              <a:buNone/>
            </a:pPr>
            <a:endParaRPr lang="en-GB" sz="2600" dirty="0">
              <a:solidFill>
                <a:schemeClr val="tx1"/>
              </a:solidFill>
            </a:endParaRPr>
          </a:p>
          <a:p>
            <a:pPr marL="0" indent="0">
              <a:lnSpc>
                <a:spcPct val="90000"/>
              </a:lnSpc>
              <a:buNone/>
            </a:pPr>
            <a:r>
              <a:rPr lang="en-GB" sz="2600" b="1" dirty="0">
                <a:solidFill>
                  <a:schemeClr val="tx1"/>
                </a:solidFill>
              </a:rPr>
              <a:t>Crucial data needed in Agricultural statistics to support Food Security include (but is not limited to):</a:t>
            </a:r>
          </a:p>
          <a:p>
            <a:pPr marL="0" indent="0">
              <a:lnSpc>
                <a:spcPct val="120000"/>
              </a:lnSpc>
              <a:buNone/>
            </a:pPr>
            <a:endParaRPr lang="en-GB" sz="2600" dirty="0">
              <a:solidFill>
                <a:schemeClr val="tx1"/>
              </a:solidFill>
            </a:endParaRPr>
          </a:p>
          <a:p>
            <a:pPr>
              <a:lnSpc>
                <a:spcPct val="90000"/>
              </a:lnSpc>
            </a:pPr>
            <a:r>
              <a:rPr lang="en-GB" sz="2600" dirty="0">
                <a:solidFill>
                  <a:schemeClr val="tx1"/>
                </a:solidFill>
              </a:rPr>
              <a:t>Climate data</a:t>
            </a:r>
          </a:p>
          <a:p>
            <a:pPr>
              <a:lnSpc>
                <a:spcPct val="90000"/>
              </a:lnSpc>
            </a:pPr>
            <a:r>
              <a:rPr lang="en-GB" sz="2600" dirty="0">
                <a:solidFill>
                  <a:schemeClr val="tx1"/>
                </a:solidFill>
              </a:rPr>
              <a:t>Pest and Disease surveillance data</a:t>
            </a:r>
          </a:p>
          <a:p>
            <a:pPr>
              <a:lnSpc>
                <a:spcPct val="90000"/>
              </a:lnSpc>
            </a:pPr>
            <a:r>
              <a:rPr lang="en-GB" sz="2600" dirty="0">
                <a:solidFill>
                  <a:schemeClr val="tx1"/>
                </a:solidFill>
              </a:rPr>
              <a:t>Vulnerability assessment data</a:t>
            </a:r>
          </a:p>
          <a:p>
            <a:pPr>
              <a:lnSpc>
                <a:spcPct val="90000"/>
              </a:lnSpc>
            </a:pPr>
            <a:r>
              <a:rPr lang="en-GB" sz="2600" dirty="0">
                <a:solidFill>
                  <a:schemeClr val="tx1"/>
                </a:solidFill>
              </a:rPr>
              <a:t>Market data</a:t>
            </a:r>
          </a:p>
          <a:p>
            <a:pPr>
              <a:lnSpc>
                <a:spcPct val="90000"/>
              </a:lnSpc>
            </a:pPr>
            <a:r>
              <a:rPr lang="en-US" sz="2600" dirty="0">
                <a:solidFill>
                  <a:schemeClr val="tx1"/>
                </a:solidFill>
              </a:rPr>
              <a:t>Land use data</a:t>
            </a:r>
          </a:p>
          <a:p>
            <a:pPr>
              <a:lnSpc>
                <a:spcPct val="90000"/>
              </a:lnSpc>
            </a:pPr>
            <a:r>
              <a:rPr lang="en-US" sz="2600" dirty="0">
                <a:solidFill>
                  <a:schemeClr val="tx1"/>
                </a:solidFill>
              </a:rPr>
              <a:t>Soil fertility data</a:t>
            </a:r>
            <a:endParaRPr lang="en-GB" sz="2600" dirty="0">
              <a:solidFill>
                <a:schemeClr val="tx1"/>
              </a:solidFill>
            </a:endParaRPr>
          </a:p>
          <a:p>
            <a:pPr>
              <a:lnSpc>
                <a:spcPct val="90000"/>
              </a:lnSpc>
            </a:pPr>
            <a:r>
              <a:rPr lang="en-GB" sz="2600" dirty="0">
                <a:solidFill>
                  <a:schemeClr val="tx1"/>
                </a:solidFill>
              </a:rPr>
              <a:t>Health care data (e.g. rate of chronic diseases, obesity, malnutrition in population)</a:t>
            </a:r>
          </a:p>
          <a:p>
            <a:pPr>
              <a:lnSpc>
                <a:spcPct val="90000"/>
              </a:lnSpc>
            </a:pPr>
            <a:r>
              <a:rPr lang="en-GB" sz="2600" dirty="0">
                <a:solidFill>
                  <a:schemeClr val="tx1"/>
                </a:solidFill>
              </a:rPr>
              <a:t>Government schemes</a:t>
            </a: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
        <p:nvSpPr>
          <p:cNvPr id="5" name="TextBox 4">
            <a:extLst>
              <a:ext uri="{FF2B5EF4-FFF2-40B4-BE49-F238E27FC236}">
                <a16:creationId xmlns:a16="http://schemas.microsoft.com/office/drawing/2014/main" id="{32439FAC-4E2A-42F6-8ACD-6D8B785C9B2A}"/>
              </a:ext>
            </a:extLst>
          </p:cNvPr>
          <p:cNvSpPr txBox="1"/>
          <p:nvPr/>
        </p:nvSpPr>
        <p:spPr>
          <a:xfrm>
            <a:off x="4148238" y="208254"/>
            <a:ext cx="6097772" cy="397032"/>
          </a:xfrm>
          <a:prstGeom prst="rect">
            <a:avLst/>
          </a:prstGeom>
          <a:noFill/>
        </p:spPr>
        <p:txBody>
          <a:bodyPr wrap="square">
            <a:spAutoFit/>
          </a:bodyPr>
          <a:lstStyle/>
          <a:p>
            <a:pPr marL="0" indent="0">
              <a:lnSpc>
                <a:spcPct val="90000"/>
              </a:lnSpc>
              <a:buNone/>
            </a:pPr>
            <a:endParaRPr lang="en-GB" sz="1100" dirty="0"/>
          </a:p>
          <a:p>
            <a:pPr marL="0" indent="0">
              <a:lnSpc>
                <a:spcPct val="90000"/>
              </a:lnSpc>
              <a:buNone/>
            </a:pPr>
            <a:endParaRPr lang="en-GB" sz="1100" dirty="0"/>
          </a:p>
        </p:txBody>
      </p:sp>
    </p:spTree>
    <p:extLst>
      <p:ext uri="{BB962C8B-B14F-4D97-AF65-F5344CB8AC3E}">
        <p14:creationId xmlns:p14="http://schemas.microsoft.com/office/powerpoint/2010/main" val="664006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187193" y="3250472"/>
            <a:ext cx="2454052" cy="3015097"/>
          </a:xfrm>
        </p:spPr>
        <p:txBody>
          <a:bodyPr vert="horz" lIns="91440" tIns="45720" rIns="91440" bIns="45720" rtlCol="0">
            <a:normAutofit/>
          </a:bodyPr>
          <a:lstStyle/>
          <a:p>
            <a:r>
              <a:rPr lang="en-US" sz="3200" dirty="0">
                <a:solidFill>
                  <a:schemeClr val="bg1"/>
                </a:solidFill>
              </a:rPr>
              <a:t>Improving Resilience in Agriculture</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510635" y="683028"/>
            <a:ext cx="6798033" cy="5321500"/>
          </a:xfrm>
        </p:spPr>
        <p:txBody>
          <a:bodyPr anchor="ctr">
            <a:normAutofit fontScale="25000" lnSpcReduction="20000"/>
          </a:bodyPr>
          <a:lstStyle/>
          <a:p>
            <a:pPr marL="0" indent="0">
              <a:lnSpc>
                <a:spcPct val="120000"/>
              </a:lnSpc>
              <a:buNone/>
            </a:pPr>
            <a:endParaRPr lang="en-GB" sz="2600" dirty="0">
              <a:solidFill>
                <a:schemeClr val="tx1"/>
              </a:solidFill>
            </a:endParaRPr>
          </a:p>
          <a:p>
            <a:pPr marL="0" indent="0">
              <a:lnSpc>
                <a:spcPct val="120000"/>
              </a:lnSpc>
              <a:buNone/>
            </a:pPr>
            <a:endParaRPr lang="en-GB" sz="5600" dirty="0">
              <a:solidFill>
                <a:schemeClr val="tx1"/>
              </a:solidFill>
            </a:endParaRPr>
          </a:p>
          <a:p>
            <a:pPr marL="0" indent="0">
              <a:lnSpc>
                <a:spcPct val="90000"/>
              </a:lnSpc>
              <a:buNone/>
            </a:pPr>
            <a:r>
              <a:rPr lang="en-GB" sz="6000" b="1" dirty="0">
                <a:solidFill>
                  <a:srgbClr val="222222"/>
                </a:solidFill>
              </a:rPr>
              <a:t>Ways of improving resilience in Agriculture:</a:t>
            </a:r>
            <a:endParaRPr lang="en-GB" sz="6000" b="1" i="0" dirty="0">
              <a:solidFill>
                <a:srgbClr val="222222"/>
              </a:solidFill>
              <a:effectLst/>
            </a:endParaRPr>
          </a:p>
          <a:p>
            <a:pPr marL="0" indent="0">
              <a:lnSpc>
                <a:spcPct val="90000"/>
              </a:lnSpc>
              <a:buNone/>
            </a:pPr>
            <a:endParaRPr lang="en-GB" sz="6000" b="0" i="0" dirty="0">
              <a:solidFill>
                <a:srgbClr val="222222"/>
              </a:solidFill>
              <a:effectLst/>
              <a:latin typeface="firaregular"/>
            </a:endParaRPr>
          </a:p>
          <a:p>
            <a:r>
              <a:rPr lang="en-US" sz="6000" dirty="0">
                <a:solidFill>
                  <a:schemeClr val="tx1"/>
                </a:solidFill>
              </a:rPr>
              <a:t>Provide </a:t>
            </a:r>
            <a:r>
              <a:rPr lang="en-US" sz="6000" b="1" dirty="0">
                <a:solidFill>
                  <a:schemeClr val="tx1"/>
                </a:solidFill>
              </a:rPr>
              <a:t>timely and evidence-based food security and livelihood information and analysis</a:t>
            </a:r>
          </a:p>
          <a:p>
            <a:r>
              <a:rPr lang="en-US" sz="6000" dirty="0">
                <a:solidFill>
                  <a:schemeClr val="tx1"/>
                </a:solidFill>
              </a:rPr>
              <a:t>Targeting of vulnerable groups</a:t>
            </a:r>
          </a:p>
          <a:p>
            <a:pPr>
              <a:lnSpc>
                <a:spcPct val="90000"/>
              </a:lnSpc>
            </a:pPr>
            <a:r>
              <a:rPr lang="en-GB" sz="6000" dirty="0">
                <a:solidFill>
                  <a:srgbClr val="222222"/>
                </a:solidFill>
              </a:rPr>
              <a:t>Identify needs of the targeted population and providing support needed</a:t>
            </a:r>
          </a:p>
          <a:p>
            <a:r>
              <a:rPr lang="en-GB" sz="6000" dirty="0">
                <a:solidFill>
                  <a:schemeClr val="tx1"/>
                </a:solidFill>
              </a:rPr>
              <a:t>Provide </a:t>
            </a:r>
            <a:r>
              <a:rPr lang="en-GB" sz="6000" b="1" dirty="0">
                <a:solidFill>
                  <a:schemeClr val="tx1"/>
                </a:solidFill>
              </a:rPr>
              <a:t>statistical support</a:t>
            </a:r>
            <a:r>
              <a:rPr lang="en-GB" sz="6000" dirty="0">
                <a:solidFill>
                  <a:schemeClr val="tx1"/>
                </a:solidFill>
              </a:rPr>
              <a:t> in areas such as survey design, sampling techniques and information management (data collection, data management, analysis and dissemination)</a:t>
            </a:r>
          </a:p>
          <a:p>
            <a:r>
              <a:rPr lang="en-GB" sz="6000" dirty="0">
                <a:solidFill>
                  <a:schemeClr val="tx1"/>
                </a:solidFill>
              </a:rPr>
              <a:t>Increase granularity of data</a:t>
            </a:r>
          </a:p>
          <a:p>
            <a:r>
              <a:rPr lang="en-GB" sz="6000" dirty="0">
                <a:solidFill>
                  <a:schemeClr val="tx1"/>
                </a:solidFill>
              </a:rPr>
              <a:t>Capacity building for data users and data producers</a:t>
            </a:r>
          </a:p>
          <a:p>
            <a:r>
              <a:rPr lang="en-GB" sz="6000" dirty="0">
                <a:solidFill>
                  <a:schemeClr val="tx1"/>
                </a:solidFill>
              </a:rPr>
              <a:t>Expand the capabilities of partners engaged in food security</a:t>
            </a:r>
          </a:p>
          <a:p>
            <a:pPr>
              <a:lnSpc>
                <a:spcPct val="90000"/>
              </a:lnSpc>
            </a:pPr>
            <a:r>
              <a:rPr lang="en-GB" sz="6000" dirty="0">
                <a:solidFill>
                  <a:srgbClr val="222222"/>
                </a:solidFill>
              </a:rPr>
              <a:t>Raise awareness on food security situation</a:t>
            </a:r>
          </a:p>
          <a:p>
            <a:pPr marL="0" indent="0">
              <a:buNone/>
            </a:pPr>
            <a:endParaRPr lang="en-US" sz="4800" dirty="0">
              <a:solidFill>
                <a:schemeClr val="tx1"/>
              </a:solidFill>
            </a:endParaRPr>
          </a:p>
          <a:p>
            <a:pPr marL="0" indent="0">
              <a:buNone/>
            </a:pPr>
            <a:endParaRPr lang="en-US" sz="4800" dirty="0">
              <a:solidFill>
                <a:schemeClr val="tx1"/>
              </a:solidFill>
            </a:endParaRPr>
          </a:p>
          <a:p>
            <a:pPr marL="0" indent="0">
              <a:lnSpc>
                <a:spcPct val="90000"/>
              </a:lnSpc>
              <a:buNone/>
            </a:pPr>
            <a:endParaRPr lang="en-GB" sz="2600" dirty="0">
              <a:solidFill>
                <a:schemeClr val="tx1"/>
              </a:solidFill>
            </a:endParaRPr>
          </a:p>
          <a:p>
            <a:pPr marL="0" indent="0">
              <a:lnSpc>
                <a:spcPct val="90000"/>
              </a:lnSpc>
              <a:buNone/>
            </a:pPr>
            <a:r>
              <a:rPr lang="en-GB" sz="1600" b="0" i="0" dirty="0">
                <a:solidFill>
                  <a:srgbClr val="2F393D"/>
                </a:solidFill>
                <a:effectLst/>
                <a:latin typeface="AvenirLTPro"/>
              </a:rPr>
              <a:t> </a:t>
            </a: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266621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01093"/>
            <a:ext cx="2454052" cy="3029344"/>
          </a:xfrm>
        </p:spPr>
        <p:txBody>
          <a:bodyPr vert="horz" lIns="91440" tIns="45720" rIns="91440" bIns="45720" rtlCol="0">
            <a:normAutofit/>
          </a:bodyPr>
          <a:lstStyle/>
          <a:p>
            <a:r>
              <a:rPr lang="en-US" sz="3200" kern="1200" dirty="0">
                <a:solidFill>
                  <a:schemeClr val="bg1"/>
                </a:solidFill>
                <a:latin typeface="+mj-lt"/>
                <a:ea typeface="+mj-ea"/>
                <a:cs typeface="+mj-cs"/>
              </a:rPr>
              <a:t>Agriculture in the local context</a:t>
            </a:r>
          </a:p>
        </p:txBody>
      </p:sp>
      <p:sp>
        <p:nvSpPr>
          <p:cNvPr id="1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491613"/>
            <a:ext cx="6798033" cy="5997677"/>
          </a:xfrm>
        </p:spPr>
        <p:txBody>
          <a:bodyPr anchor="ctr">
            <a:noAutofit/>
          </a:bodyPr>
          <a:lstStyle/>
          <a:p>
            <a:pPr>
              <a:lnSpc>
                <a:spcPct val="90000"/>
              </a:lnSpc>
              <a:buFont typeface="+mj-lt"/>
              <a:buAutoNum type="arabicPeriod"/>
            </a:pPr>
            <a:endParaRPr lang="en-GB" sz="1000" b="0" i="0" dirty="0">
              <a:effectLst/>
              <a:latin typeface="Source Sans Pro" panose="020B0503030403020204" pitchFamily="34" charset="0"/>
            </a:endParaRPr>
          </a:p>
          <a:p>
            <a:pPr marL="0" indent="0">
              <a:lnSpc>
                <a:spcPct val="90000"/>
              </a:lnSpc>
              <a:buNone/>
            </a:pPr>
            <a:endParaRPr lang="en-GB" sz="1000" b="1" dirty="0">
              <a:highlight>
                <a:srgbClr val="FFFF00"/>
              </a:highlight>
            </a:endParaRPr>
          </a:p>
          <a:p>
            <a:pPr marL="0" indent="0">
              <a:lnSpc>
                <a:spcPct val="90000"/>
              </a:lnSpc>
              <a:buNone/>
            </a:pPr>
            <a:endParaRPr lang="en-GB" sz="1000" b="1" dirty="0">
              <a:highlight>
                <a:srgbClr val="FFFF00"/>
              </a:highlight>
            </a:endParaRPr>
          </a:p>
          <a:p>
            <a:pPr marL="0" indent="0">
              <a:lnSpc>
                <a:spcPct val="90000"/>
              </a:lnSpc>
              <a:buNone/>
            </a:pPr>
            <a:endParaRPr lang="en-GB" sz="1000" b="1" dirty="0">
              <a:highlight>
                <a:srgbClr val="FFFF00"/>
              </a:highlight>
            </a:endParaRPr>
          </a:p>
          <a:p>
            <a:pPr marL="0" indent="0">
              <a:lnSpc>
                <a:spcPct val="90000"/>
              </a:lnSpc>
              <a:buNone/>
            </a:pPr>
            <a:endParaRPr lang="en-GB" sz="1000" b="1" dirty="0">
              <a:highlight>
                <a:srgbClr val="FFFF00"/>
              </a:highlight>
            </a:endParaRPr>
          </a:p>
          <a:p>
            <a:pPr marL="0" indent="0">
              <a:lnSpc>
                <a:spcPct val="90000"/>
              </a:lnSpc>
              <a:buNone/>
            </a:pPr>
            <a:endParaRPr lang="en-GB" sz="1000" b="1" dirty="0"/>
          </a:p>
          <a:p>
            <a:pPr marL="0" indent="0">
              <a:lnSpc>
                <a:spcPct val="90000"/>
              </a:lnSpc>
              <a:buNone/>
            </a:pPr>
            <a:endParaRPr lang="en-GB" sz="1000" b="1" dirty="0"/>
          </a:p>
          <a:p>
            <a:pPr marL="0" indent="0">
              <a:lnSpc>
                <a:spcPct val="90000"/>
              </a:lnSpc>
              <a:buNone/>
            </a:pPr>
            <a:endParaRPr lang="en-GB" sz="1000" b="1" dirty="0"/>
          </a:p>
          <a:p>
            <a:pPr marL="0" indent="0">
              <a:lnSpc>
                <a:spcPct val="90000"/>
              </a:lnSpc>
              <a:buNone/>
            </a:pPr>
            <a:r>
              <a:rPr lang="en-GB" sz="1050" b="1" dirty="0"/>
              <a:t>History and Evolution of Agriculture</a:t>
            </a:r>
          </a:p>
          <a:p>
            <a:pPr>
              <a:lnSpc>
                <a:spcPct val="120000"/>
              </a:lnSpc>
            </a:pPr>
            <a:r>
              <a:rPr lang="en-GB" sz="1050" dirty="0"/>
              <a:t>The sugar cane industry has been the backbone of our economy </a:t>
            </a:r>
            <a:r>
              <a:rPr lang="en-US" sz="1050" dirty="0"/>
              <a:t>until recently.</a:t>
            </a:r>
          </a:p>
          <a:p>
            <a:pPr>
              <a:lnSpc>
                <a:spcPct val="120000"/>
              </a:lnSpc>
            </a:pPr>
            <a:r>
              <a:rPr lang="en-US" sz="1050" dirty="0"/>
              <a:t>The agricultural sector of Mauritius comprise mainly of:</a:t>
            </a:r>
          </a:p>
          <a:p>
            <a:pPr marL="0" indent="0">
              <a:buNone/>
            </a:pPr>
            <a:r>
              <a:rPr lang="en-US" sz="1050" b="1" dirty="0"/>
              <a:t>	Crop Sector</a:t>
            </a:r>
          </a:p>
          <a:p>
            <a:pPr lvl="1">
              <a:buFont typeface="Arial" panose="020B0604020202020204" pitchFamily="34" charset="0"/>
              <a:buChar char="•"/>
            </a:pPr>
            <a:r>
              <a:rPr lang="en-US" sz="1050" dirty="0"/>
              <a:t>Sugar cane</a:t>
            </a:r>
          </a:p>
          <a:p>
            <a:pPr lvl="1">
              <a:buFont typeface="Arial" panose="020B0604020202020204" pitchFamily="34" charset="0"/>
              <a:buChar char="•"/>
            </a:pPr>
            <a:r>
              <a:rPr lang="en-US" sz="1050" dirty="0"/>
              <a:t>Tea</a:t>
            </a:r>
          </a:p>
          <a:p>
            <a:pPr lvl="1">
              <a:buFont typeface="Arial" panose="020B0604020202020204" pitchFamily="34" charset="0"/>
              <a:buChar char="•"/>
            </a:pPr>
            <a:r>
              <a:rPr lang="en-US" sz="1050" dirty="0"/>
              <a:t>Food Crops</a:t>
            </a:r>
          </a:p>
          <a:p>
            <a:pPr lvl="1">
              <a:buFont typeface="Arial" panose="020B0604020202020204" pitchFamily="34" charset="0"/>
              <a:buChar char="•"/>
            </a:pPr>
            <a:r>
              <a:rPr lang="en-US" sz="1050" dirty="0"/>
              <a:t>Orchards</a:t>
            </a:r>
          </a:p>
          <a:p>
            <a:pPr lvl="1">
              <a:buFont typeface="Arial" panose="020B0604020202020204" pitchFamily="34" charset="0"/>
              <a:buChar char="•"/>
            </a:pPr>
            <a:r>
              <a:rPr lang="en-US" sz="1050" dirty="0"/>
              <a:t>Ornamentals</a:t>
            </a:r>
          </a:p>
          <a:p>
            <a:pPr marL="457200" lvl="1" indent="0">
              <a:buNone/>
            </a:pPr>
            <a:r>
              <a:rPr lang="en-US" sz="1050" b="1" dirty="0"/>
              <a:t>Livestock Sector</a:t>
            </a:r>
          </a:p>
          <a:p>
            <a:pPr lvl="1">
              <a:buFont typeface="Arial" panose="020B0604020202020204" pitchFamily="34" charset="0"/>
              <a:buChar char="•"/>
            </a:pPr>
            <a:r>
              <a:rPr lang="en-US" sz="1050" dirty="0"/>
              <a:t>Poultry</a:t>
            </a:r>
          </a:p>
          <a:p>
            <a:pPr lvl="1">
              <a:buFont typeface="Arial" panose="020B0604020202020204" pitchFamily="34" charset="0"/>
              <a:buChar char="•"/>
            </a:pPr>
            <a:r>
              <a:rPr lang="en-US" sz="1050" dirty="0"/>
              <a:t>Cattle</a:t>
            </a:r>
          </a:p>
          <a:p>
            <a:pPr lvl="1">
              <a:buFont typeface="Arial" panose="020B0604020202020204" pitchFamily="34" charset="0"/>
              <a:buChar char="•"/>
            </a:pPr>
            <a:r>
              <a:rPr lang="en-US" sz="1050" dirty="0"/>
              <a:t>Sheep and Goats</a:t>
            </a:r>
          </a:p>
          <a:p>
            <a:pPr lvl="1">
              <a:buFont typeface="Arial" panose="020B0604020202020204" pitchFamily="34" charset="0"/>
              <a:buChar char="•"/>
            </a:pPr>
            <a:r>
              <a:rPr lang="en-US" sz="1050" dirty="0"/>
              <a:t>Pigs</a:t>
            </a:r>
          </a:p>
          <a:p>
            <a:pPr lvl="1">
              <a:buFont typeface="Arial" panose="020B0604020202020204" pitchFamily="34" charset="0"/>
              <a:buChar char="•"/>
            </a:pPr>
            <a:r>
              <a:rPr lang="en-US" sz="1050" dirty="0"/>
              <a:t>Deer</a:t>
            </a:r>
          </a:p>
          <a:p>
            <a:pPr marL="457200" lvl="1" indent="0">
              <a:buNone/>
            </a:pPr>
            <a:r>
              <a:rPr lang="en-US" sz="1050" b="1" dirty="0"/>
              <a:t>Food Processing Sector</a:t>
            </a:r>
          </a:p>
          <a:p>
            <a:pPr marL="457200" lvl="1" indent="0">
              <a:buNone/>
            </a:pPr>
            <a:r>
              <a:rPr lang="en-US" sz="1050" b="1" dirty="0"/>
              <a:t>Fisheries sector</a:t>
            </a:r>
          </a:p>
          <a:p>
            <a:pPr marL="0" indent="0">
              <a:lnSpc>
                <a:spcPct val="120000"/>
              </a:lnSpc>
              <a:buNone/>
            </a:pPr>
            <a:r>
              <a:rPr lang="en-US" sz="1050" dirty="0"/>
              <a:t>	</a:t>
            </a:r>
          </a:p>
          <a:p>
            <a:pPr marL="0" indent="0">
              <a:buNone/>
            </a:pPr>
            <a:r>
              <a:rPr lang="en-US" sz="1000" dirty="0"/>
              <a:t>D</a:t>
            </a:r>
            <a:endParaRPr lang="en-GB" sz="1000" dirty="0"/>
          </a:p>
          <a:p>
            <a:endParaRPr lang="en-GB" sz="1000" dirty="0"/>
          </a:p>
          <a:p>
            <a:pPr marL="0" indent="0">
              <a:lnSpc>
                <a:spcPct val="90000"/>
              </a:lnSpc>
              <a:buNone/>
            </a:pPr>
            <a:endParaRPr lang="en-GB" sz="1000" dirty="0"/>
          </a:p>
          <a:p>
            <a:pPr marL="0" indent="0">
              <a:lnSpc>
                <a:spcPct val="90000"/>
              </a:lnSpc>
              <a:buNone/>
            </a:pPr>
            <a:endParaRPr lang="en-GB" sz="1000" dirty="0"/>
          </a:p>
          <a:p>
            <a:pPr marL="0" indent="0">
              <a:lnSpc>
                <a:spcPct val="90000"/>
              </a:lnSpc>
              <a:buNone/>
            </a:pPr>
            <a:endParaRPr lang="en-GB" sz="1000" dirty="0"/>
          </a:p>
          <a:p>
            <a:pPr marL="0" indent="0">
              <a:lnSpc>
                <a:spcPct val="90000"/>
              </a:lnSpc>
              <a:buNone/>
            </a:pPr>
            <a:endParaRPr lang="en-GB" sz="1000" dirty="0"/>
          </a:p>
          <a:p>
            <a:pPr>
              <a:lnSpc>
                <a:spcPct val="90000"/>
              </a:lnSpc>
            </a:pPr>
            <a:endParaRPr lang="en-MU" sz="1000" dirty="0"/>
          </a:p>
        </p:txBody>
      </p:sp>
    </p:spTree>
    <p:extLst>
      <p:ext uri="{BB962C8B-B14F-4D97-AF65-F5344CB8AC3E}">
        <p14:creationId xmlns:p14="http://schemas.microsoft.com/office/powerpoint/2010/main" val="1429853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187193" y="3250472"/>
            <a:ext cx="2454052" cy="3015097"/>
          </a:xfrm>
        </p:spPr>
        <p:txBody>
          <a:bodyPr vert="horz" lIns="91440" tIns="45720" rIns="91440" bIns="45720" rtlCol="0">
            <a:normAutofit fontScale="90000"/>
          </a:bodyPr>
          <a:lstStyle/>
          <a:p>
            <a:r>
              <a:rPr lang="en-US" sz="3200" kern="1200" dirty="0" err="1">
                <a:solidFill>
                  <a:schemeClr val="bg1"/>
                </a:solidFill>
                <a:latin typeface="+mj-lt"/>
                <a:ea typeface="+mj-ea"/>
                <a:cs typeface="+mj-cs"/>
              </a:rPr>
              <a:t>Modernising</a:t>
            </a:r>
            <a:r>
              <a:rPr lang="en-US" sz="3200" kern="1200" dirty="0">
                <a:solidFill>
                  <a:schemeClr val="bg1"/>
                </a:solidFill>
                <a:latin typeface="+mj-lt"/>
                <a:ea typeface="+mj-ea"/>
                <a:cs typeface="+mj-cs"/>
              </a:rPr>
              <a:t> the production and use of Agricultural Statistics</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420972" y="589722"/>
            <a:ext cx="6798033" cy="5321500"/>
          </a:xfrm>
        </p:spPr>
        <p:txBody>
          <a:bodyPr anchor="ctr">
            <a:normAutofit fontScale="55000" lnSpcReduction="20000"/>
          </a:bodyPr>
          <a:lstStyle/>
          <a:p>
            <a:pPr marL="0" indent="0">
              <a:lnSpc>
                <a:spcPct val="120000"/>
              </a:lnSpc>
              <a:buNone/>
            </a:pPr>
            <a:endParaRPr lang="en-GB" sz="2600" dirty="0">
              <a:solidFill>
                <a:schemeClr val="tx1"/>
              </a:solidFill>
            </a:endParaRPr>
          </a:p>
          <a:p>
            <a:pPr marL="0" indent="0">
              <a:lnSpc>
                <a:spcPct val="120000"/>
              </a:lnSpc>
              <a:buNone/>
            </a:pPr>
            <a:r>
              <a:rPr lang="en-GB" sz="2800" b="1" dirty="0">
                <a:solidFill>
                  <a:schemeClr val="tx1"/>
                </a:solidFill>
              </a:rPr>
              <a:t>Modernising data collection and production of agricultural statistics</a:t>
            </a:r>
          </a:p>
          <a:p>
            <a:pPr marL="0" indent="0">
              <a:lnSpc>
                <a:spcPct val="120000"/>
              </a:lnSpc>
              <a:buNone/>
            </a:pPr>
            <a:endParaRPr lang="en-GB" sz="2800" b="0" i="0" dirty="0">
              <a:solidFill>
                <a:schemeClr val="tx1"/>
              </a:solidFill>
              <a:effectLst/>
            </a:endParaRPr>
          </a:p>
          <a:p>
            <a:pPr>
              <a:lnSpc>
                <a:spcPct val="120000"/>
              </a:lnSpc>
            </a:pPr>
            <a:r>
              <a:rPr lang="en-GB" sz="2800" dirty="0">
                <a:solidFill>
                  <a:schemeClr val="tx1"/>
                </a:solidFill>
              </a:rPr>
              <a:t>Use of the likes of smart phones and tablet for data collection purposes</a:t>
            </a:r>
          </a:p>
          <a:p>
            <a:pPr>
              <a:lnSpc>
                <a:spcPct val="120000"/>
              </a:lnSpc>
            </a:pPr>
            <a:r>
              <a:rPr lang="en-GB" sz="2800" dirty="0">
                <a:solidFill>
                  <a:schemeClr val="tx1"/>
                </a:solidFill>
              </a:rPr>
              <a:t>Using new technological improvements (e.g. remote sensing) to collect data.</a:t>
            </a:r>
          </a:p>
          <a:p>
            <a:pPr>
              <a:lnSpc>
                <a:spcPct val="120000"/>
              </a:lnSpc>
            </a:pPr>
            <a:r>
              <a:rPr lang="en-GB" sz="2800" dirty="0">
                <a:solidFill>
                  <a:schemeClr val="tx1"/>
                </a:solidFill>
              </a:rPr>
              <a:t>The integration of data from different sources (e.g. survey data vs. master sampling frames, big data etc.), </a:t>
            </a:r>
          </a:p>
          <a:p>
            <a:pPr>
              <a:lnSpc>
                <a:spcPct val="120000"/>
              </a:lnSpc>
            </a:pPr>
            <a:r>
              <a:rPr lang="en-GB" sz="2800" dirty="0">
                <a:solidFill>
                  <a:schemeClr val="tx1"/>
                </a:solidFill>
              </a:rPr>
              <a:t>Using GIS technologies to visualise field data on a map</a:t>
            </a:r>
          </a:p>
          <a:p>
            <a:pPr>
              <a:lnSpc>
                <a:spcPct val="120000"/>
              </a:lnSpc>
            </a:pPr>
            <a:r>
              <a:rPr lang="en-GB" sz="2800" dirty="0">
                <a:solidFill>
                  <a:schemeClr val="tx1"/>
                </a:solidFill>
              </a:rPr>
              <a:t>Using Big Data to reveal patterns, trends, and associations amongst others. They are mostly used in developed countries due to their complexities. </a:t>
            </a:r>
          </a:p>
          <a:p>
            <a:pPr>
              <a:lnSpc>
                <a:spcPct val="120000"/>
              </a:lnSpc>
            </a:pPr>
            <a:r>
              <a:rPr lang="en-GB" sz="2800" dirty="0">
                <a:solidFill>
                  <a:schemeClr val="tx1"/>
                </a:solidFill>
              </a:rPr>
              <a:t>Producing new indicators in response to the growing demand by policy-makers and decision makers for statistics based information that is interlinked in different aspects –  agricultural, social, economical, environmental, etc.</a:t>
            </a: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
        <p:nvSpPr>
          <p:cNvPr id="5" name="TextBox 4">
            <a:extLst>
              <a:ext uri="{FF2B5EF4-FFF2-40B4-BE49-F238E27FC236}">
                <a16:creationId xmlns:a16="http://schemas.microsoft.com/office/drawing/2014/main" id="{32439FAC-4E2A-42F6-8ACD-6D8B785C9B2A}"/>
              </a:ext>
            </a:extLst>
          </p:cNvPr>
          <p:cNvSpPr txBox="1"/>
          <p:nvPr/>
        </p:nvSpPr>
        <p:spPr>
          <a:xfrm>
            <a:off x="4148238" y="208254"/>
            <a:ext cx="6097772" cy="397032"/>
          </a:xfrm>
          <a:prstGeom prst="rect">
            <a:avLst/>
          </a:prstGeom>
          <a:noFill/>
        </p:spPr>
        <p:txBody>
          <a:bodyPr wrap="square">
            <a:spAutoFit/>
          </a:bodyPr>
          <a:lstStyle/>
          <a:p>
            <a:pPr marL="0" indent="0">
              <a:lnSpc>
                <a:spcPct val="90000"/>
              </a:lnSpc>
              <a:buNone/>
            </a:pPr>
            <a:endParaRPr lang="en-GB" sz="1100" dirty="0"/>
          </a:p>
          <a:p>
            <a:pPr marL="0" indent="0">
              <a:lnSpc>
                <a:spcPct val="90000"/>
              </a:lnSpc>
              <a:buNone/>
            </a:pPr>
            <a:endParaRPr lang="en-GB" sz="1100" dirty="0"/>
          </a:p>
        </p:txBody>
      </p:sp>
    </p:spTree>
    <p:extLst>
      <p:ext uri="{BB962C8B-B14F-4D97-AF65-F5344CB8AC3E}">
        <p14:creationId xmlns:p14="http://schemas.microsoft.com/office/powerpoint/2010/main" val="3315637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187193" y="3250472"/>
            <a:ext cx="2454052" cy="3015097"/>
          </a:xfrm>
        </p:spPr>
        <p:txBody>
          <a:bodyPr vert="horz" lIns="91440" tIns="45720" rIns="91440" bIns="45720" rtlCol="0">
            <a:normAutofit fontScale="90000"/>
          </a:bodyPr>
          <a:lstStyle/>
          <a:p>
            <a:r>
              <a:rPr lang="en-US" sz="3200" kern="1200" dirty="0" err="1">
                <a:solidFill>
                  <a:schemeClr val="bg1"/>
                </a:solidFill>
                <a:latin typeface="+mj-lt"/>
                <a:ea typeface="+mj-ea"/>
                <a:cs typeface="+mj-cs"/>
              </a:rPr>
              <a:t>Modernising</a:t>
            </a:r>
            <a:r>
              <a:rPr lang="en-US" sz="3200" kern="1200" dirty="0">
                <a:solidFill>
                  <a:schemeClr val="bg1"/>
                </a:solidFill>
                <a:latin typeface="+mj-lt"/>
                <a:ea typeface="+mj-ea"/>
                <a:cs typeface="+mj-cs"/>
              </a:rPr>
              <a:t> the production and use of Agricultural Statistics</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377901" y="589722"/>
            <a:ext cx="6798033" cy="5321500"/>
          </a:xfrm>
        </p:spPr>
        <p:txBody>
          <a:bodyPr anchor="ctr">
            <a:normAutofit fontScale="77500" lnSpcReduction="20000"/>
          </a:bodyPr>
          <a:lstStyle/>
          <a:p>
            <a:pPr marL="0" indent="0">
              <a:lnSpc>
                <a:spcPct val="120000"/>
              </a:lnSpc>
              <a:buNone/>
            </a:pPr>
            <a:endParaRPr lang="en-GB" sz="2600" dirty="0">
              <a:solidFill>
                <a:schemeClr val="tx1"/>
              </a:solidFill>
            </a:endParaRPr>
          </a:p>
          <a:p>
            <a:pPr marL="0" indent="0">
              <a:lnSpc>
                <a:spcPct val="90000"/>
              </a:lnSpc>
              <a:buNone/>
            </a:pPr>
            <a:endParaRPr lang="en-GB" sz="2800" b="0" i="0" dirty="0">
              <a:solidFill>
                <a:srgbClr val="222222"/>
              </a:solidFill>
              <a:effectLst/>
              <a:latin typeface="firaregular"/>
            </a:endParaRPr>
          </a:p>
          <a:p>
            <a:pPr marL="0" indent="0">
              <a:lnSpc>
                <a:spcPct val="90000"/>
              </a:lnSpc>
              <a:buNone/>
            </a:pPr>
            <a:endParaRPr lang="en-GB" sz="2800" dirty="0">
              <a:solidFill>
                <a:srgbClr val="222222"/>
              </a:solidFill>
              <a:latin typeface="firaregular"/>
            </a:endParaRPr>
          </a:p>
          <a:p>
            <a:pPr marL="0" indent="0">
              <a:lnSpc>
                <a:spcPct val="90000"/>
              </a:lnSpc>
              <a:buNone/>
            </a:pPr>
            <a:endParaRPr lang="en-GB" sz="2800" dirty="0">
              <a:solidFill>
                <a:srgbClr val="222222"/>
              </a:solidFill>
              <a:latin typeface="firaregular"/>
            </a:endParaRPr>
          </a:p>
          <a:p>
            <a:pPr marL="0" indent="0">
              <a:lnSpc>
                <a:spcPct val="90000"/>
              </a:lnSpc>
              <a:buNone/>
            </a:pPr>
            <a:r>
              <a:rPr lang="en-GB" sz="2800" dirty="0">
                <a:solidFill>
                  <a:srgbClr val="222222"/>
                </a:solidFill>
                <a:latin typeface="firaregular"/>
              </a:rPr>
              <a:t>Application of the modern technologies can help in:</a:t>
            </a:r>
            <a:endParaRPr lang="en-GB" sz="2800" b="0" i="0" dirty="0">
              <a:solidFill>
                <a:srgbClr val="222222"/>
              </a:solidFill>
              <a:effectLst/>
              <a:latin typeface="firaregular"/>
            </a:endParaRPr>
          </a:p>
          <a:p>
            <a:pPr marL="0" indent="0">
              <a:lnSpc>
                <a:spcPct val="90000"/>
              </a:lnSpc>
              <a:buNone/>
            </a:pPr>
            <a:endParaRPr lang="en-GB" sz="2800" b="0" i="0" dirty="0">
              <a:solidFill>
                <a:srgbClr val="222222"/>
              </a:solidFill>
              <a:effectLst/>
              <a:latin typeface="firaregular"/>
            </a:endParaRPr>
          </a:p>
          <a:p>
            <a:pPr>
              <a:lnSpc>
                <a:spcPct val="90000"/>
              </a:lnSpc>
            </a:pPr>
            <a:r>
              <a:rPr lang="en-GB" sz="2800" dirty="0">
                <a:solidFill>
                  <a:srgbClr val="222222"/>
                </a:solidFill>
                <a:latin typeface="firaregular"/>
              </a:rPr>
              <a:t>Digitalising data and creating of repositories</a:t>
            </a:r>
          </a:p>
          <a:p>
            <a:pPr>
              <a:lnSpc>
                <a:spcPct val="90000"/>
              </a:lnSpc>
            </a:pPr>
            <a:r>
              <a:rPr lang="en-GB" sz="2800" dirty="0">
                <a:solidFill>
                  <a:srgbClr val="222222"/>
                </a:solidFill>
                <a:latin typeface="firaregular"/>
              </a:rPr>
              <a:t>Dissemination of information and raising of awareness</a:t>
            </a:r>
          </a:p>
          <a:p>
            <a:pPr>
              <a:lnSpc>
                <a:spcPct val="90000"/>
              </a:lnSpc>
            </a:pPr>
            <a:r>
              <a:rPr lang="en-GB" sz="2800" dirty="0">
                <a:solidFill>
                  <a:srgbClr val="222222"/>
                </a:solidFill>
                <a:latin typeface="firaregular"/>
              </a:rPr>
              <a:t>Providing support to vulnerable groups and vulnerable farmers</a:t>
            </a:r>
          </a:p>
          <a:p>
            <a:pPr>
              <a:lnSpc>
                <a:spcPct val="90000"/>
              </a:lnSpc>
            </a:pPr>
            <a:r>
              <a:rPr lang="en-US" sz="2800" dirty="0">
                <a:solidFill>
                  <a:srgbClr val="222222"/>
                </a:solidFill>
                <a:latin typeface="firaregular"/>
              </a:rPr>
              <a:t>Identifying, quantifying and monitoring vulnerable regions (mountain flanks, flood prone regions)</a:t>
            </a:r>
            <a:endParaRPr lang="en-GB" sz="2800" dirty="0">
              <a:solidFill>
                <a:srgbClr val="222222"/>
              </a:solidFill>
              <a:latin typeface="firaregular"/>
            </a:endParaRPr>
          </a:p>
          <a:p>
            <a:pPr>
              <a:lnSpc>
                <a:spcPct val="90000"/>
              </a:lnSpc>
            </a:pPr>
            <a:r>
              <a:rPr lang="en-GB" sz="2800" dirty="0">
                <a:solidFill>
                  <a:srgbClr val="222222"/>
                </a:solidFill>
                <a:latin typeface="firaregular"/>
              </a:rPr>
              <a:t>Raise awareness on food security situation</a:t>
            </a:r>
          </a:p>
          <a:p>
            <a:pPr>
              <a:lnSpc>
                <a:spcPct val="90000"/>
              </a:lnSpc>
            </a:pPr>
            <a:r>
              <a:rPr lang="en-US" sz="2800" dirty="0">
                <a:solidFill>
                  <a:srgbClr val="222222"/>
                </a:solidFill>
                <a:latin typeface="firaregular"/>
              </a:rPr>
              <a:t>Planning of production to high accuracy using modern techniques of production thus avoiding market glut.</a:t>
            </a:r>
            <a:endParaRPr lang="en-GB" sz="2800" dirty="0">
              <a:solidFill>
                <a:srgbClr val="222222"/>
              </a:solidFill>
              <a:latin typeface="firaregular"/>
            </a:endParaRPr>
          </a:p>
          <a:p>
            <a:pPr>
              <a:lnSpc>
                <a:spcPct val="90000"/>
              </a:lnSpc>
            </a:pPr>
            <a:endParaRPr lang="en-GB" sz="2800" dirty="0">
              <a:solidFill>
                <a:srgbClr val="222222"/>
              </a:solidFill>
              <a:highlight>
                <a:srgbClr val="FFFF00"/>
              </a:highlight>
              <a:latin typeface="firaregular"/>
            </a:endParaRPr>
          </a:p>
          <a:p>
            <a:pPr>
              <a:lnSpc>
                <a:spcPct val="90000"/>
              </a:lnSpc>
            </a:pPr>
            <a:endParaRPr lang="en-GB" sz="2600" dirty="0">
              <a:solidFill>
                <a:schemeClr val="tx1"/>
              </a:solidFill>
              <a:highlight>
                <a:srgbClr val="FFFF00"/>
              </a:highlight>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3474101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723014" y="3572540"/>
            <a:ext cx="3012196" cy="1339702"/>
          </a:xfrm>
        </p:spPr>
        <p:txBody>
          <a:bodyPr vert="horz" lIns="91440" tIns="45720" rIns="91440" bIns="45720" rtlCol="0">
            <a:normAutofit/>
          </a:bodyPr>
          <a:lstStyle/>
          <a:p>
            <a:r>
              <a:rPr lang="en-US" sz="3200" dirty="0">
                <a:solidFill>
                  <a:schemeClr val="bg1"/>
                </a:solidFill>
              </a:rPr>
              <a:t>Concluding Remarks</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384142" y="282940"/>
            <a:ext cx="7497559" cy="5376180"/>
          </a:xfrm>
        </p:spPr>
        <p:txBody>
          <a:bodyPr anchor="ctr">
            <a:normAutofit/>
          </a:bodyPr>
          <a:lstStyle/>
          <a:p>
            <a:pPr marL="0" indent="0">
              <a:lnSpc>
                <a:spcPct val="90000"/>
              </a:lnSpc>
              <a:buNone/>
            </a:pPr>
            <a:endParaRPr lang="en-US" sz="1500" dirty="0"/>
          </a:p>
          <a:p>
            <a:pPr marL="0" indent="0">
              <a:lnSpc>
                <a:spcPct val="90000"/>
              </a:lnSpc>
              <a:buNone/>
            </a:pPr>
            <a:endParaRPr lang="en-US" sz="4300" b="1" dirty="0"/>
          </a:p>
          <a:p>
            <a:pPr marL="0" indent="0">
              <a:lnSpc>
                <a:spcPct val="150000"/>
              </a:lnSpc>
              <a:buNone/>
            </a:pPr>
            <a:r>
              <a:rPr lang="en-US" sz="1500" dirty="0"/>
              <a:t>Modern agriculture will become more significant in the future to feed the nation and this can be facilitated through </a:t>
            </a:r>
            <a:r>
              <a:rPr lang="en-US" sz="1500" b="1" dirty="0"/>
              <a:t>enhancing our agricultural statistics system</a:t>
            </a:r>
            <a:r>
              <a:rPr lang="en-US" sz="1500" dirty="0"/>
              <a:t> for better production with optimal cost to serve market demand.</a:t>
            </a:r>
          </a:p>
          <a:p>
            <a:pPr marL="0" indent="0">
              <a:lnSpc>
                <a:spcPct val="150000"/>
              </a:lnSpc>
              <a:buNone/>
            </a:pPr>
            <a:endParaRPr lang="en-GB" sz="1500" dirty="0"/>
          </a:p>
          <a:p>
            <a:pPr marL="0" indent="0">
              <a:lnSpc>
                <a:spcPct val="90000"/>
              </a:lnSpc>
              <a:buNone/>
            </a:pPr>
            <a:endParaRPr lang="en-GB" sz="1500" dirty="0"/>
          </a:p>
          <a:p>
            <a:pPr>
              <a:lnSpc>
                <a:spcPct val="90000"/>
              </a:lnSpc>
            </a:pPr>
            <a:endParaRPr lang="en-MU" sz="1500" dirty="0"/>
          </a:p>
        </p:txBody>
      </p:sp>
    </p:spTree>
    <p:extLst>
      <p:ext uri="{BB962C8B-B14F-4D97-AF65-F5344CB8AC3E}">
        <p14:creationId xmlns:p14="http://schemas.microsoft.com/office/powerpoint/2010/main" val="150048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206774" y="309053"/>
            <a:ext cx="6798033" cy="5741696"/>
          </a:xfrm>
        </p:spPr>
        <p:txBody>
          <a:bodyPr anchor="ctr">
            <a:normAutofit/>
          </a:bodyPr>
          <a:lstStyle/>
          <a:p>
            <a:pPr marL="0" indent="0">
              <a:lnSpc>
                <a:spcPct val="120000"/>
              </a:lnSpc>
              <a:buNone/>
            </a:pPr>
            <a:endParaRPr lang="en-GB" sz="2600" dirty="0">
              <a:solidFill>
                <a:schemeClr val="tx1"/>
              </a:solidFill>
            </a:endParaRPr>
          </a:p>
          <a:p>
            <a:pPr marL="0" indent="0">
              <a:lnSpc>
                <a:spcPct val="120000"/>
              </a:lnSpc>
              <a:buNone/>
            </a:pPr>
            <a:endParaRPr lang="en-GB" sz="34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
        <p:nvSpPr>
          <p:cNvPr id="9" name="TextBox 8">
            <a:extLst>
              <a:ext uri="{FF2B5EF4-FFF2-40B4-BE49-F238E27FC236}">
                <a16:creationId xmlns:a16="http://schemas.microsoft.com/office/drawing/2014/main" id="{5253E876-3531-C795-519D-C7C4668CFFFE}"/>
              </a:ext>
            </a:extLst>
          </p:cNvPr>
          <p:cNvSpPr txBox="1"/>
          <p:nvPr/>
        </p:nvSpPr>
        <p:spPr>
          <a:xfrm>
            <a:off x="4648042" y="450492"/>
            <a:ext cx="7285359" cy="8740854"/>
          </a:xfrm>
          <a:prstGeom prst="rect">
            <a:avLst/>
          </a:prstGeom>
          <a:noFill/>
        </p:spPr>
        <p:txBody>
          <a:bodyPr wrap="square">
            <a:spAutoFit/>
          </a:bodyPr>
          <a:lstStyle/>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r>
              <a:rPr lang="en-US" sz="4400" b="1" dirty="0"/>
              <a:t>Thank you!</a:t>
            </a:r>
            <a:endParaRPr lang="en-US" sz="4400" b="1" dirty="0">
              <a:solidFill>
                <a:schemeClr val="tx1"/>
              </a:solidFill>
            </a:endParaRPr>
          </a:p>
          <a:p>
            <a:pPr marL="0" indent="0" algn="ctr">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a:p>
            <a:pPr marL="0" indent="0">
              <a:buNone/>
            </a:pPr>
            <a:endParaRPr lang="en-US" dirty="0"/>
          </a:p>
          <a:p>
            <a:pPr marL="0" indent="0">
              <a:buNone/>
            </a:pPr>
            <a:endParaRPr lang="en-US" sz="1800" dirty="0">
              <a:solidFill>
                <a:schemeClr val="tx1"/>
              </a:solidFill>
            </a:endParaRPr>
          </a:p>
        </p:txBody>
      </p:sp>
    </p:spTree>
    <p:extLst>
      <p:ext uri="{BB962C8B-B14F-4D97-AF65-F5344CB8AC3E}">
        <p14:creationId xmlns:p14="http://schemas.microsoft.com/office/powerpoint/2010/main" val="366482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01093"/>
            <a:ext cx="2454052" cy="3029344"/>
          </a:xfrm>
        </p:spPr>
        <p:txBody>
          <a:bodyPr vert="horz" lIns="91440" tIns="45720" rIns="91440" bIns="45720" rtlCol="0">
            <a:normAutofit/>
          </a:bodyPr>
          <a:lstStyle/>
          <a:p>
            <a:r>
              <a:rPr lang="en-US" sz="3200" kern="1200" dirty="0">
                <a:solidFill>
                  <a:schemeClr val="bg1"/>
                </a:solidFill>
                <a:latin typeface="+mj-lt"/>
                <a:ea typeface="+mj-ea"/>
                <a:cs typeface="+mj-cs"/>
              </a:rPr>
              <a:t>Agriculture in the local context</a:t>
            </a:r>
          </a:p>
        </p:txBody>
      </p:sp>
      <p:sp>
        <p:nvSpPr>
          <p:cNvPr id="1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D0FFD28-A48D-466D-9021-4E77E7F1ECDA}"/>
              </a:ext>
            </a:extLst>
          </p:cNvPr>
          <p:cNvSpPr/>
          <p:nvPr/>
        </p:nvSpPr>
        <p:spPr>
          <a:xfrm>
            <a:off x="4341540" y="630265"/>
            <a:ext cx="7396263" cy="2400657"/>
          </a:xfrm>
          <a:prstGeom prst="rect">
            <a:avLst/>
          </a:prstGeom>
        </p:spPr>
        <p:txBody>
          <a:bodyPr wrap="square">
            <a:spAutoFit/>
          </a:bodyPr>
          <a:lstStyle/>
          <a:p>
            <a:r>
              <a:rPr lang="en-US" sz="1400" b="1" dirty="0"/>
              <a:t>Crop Sector</a:t>
            </a:r>
          </a:p>
          <a:p>
            <a:endParaRPr lang="en-US" sz="1400" b="1" dirty="0"/>
          </a:p>
          <a:p>
            <a:r>
              <a:rPr lang="en-US" sz="1400" b="1" dirty="0"/>
              <a:t>Area harvested and production - Island of Mauritius, 2019 - 2020</a:t>
            </a:r>
            <a:endParaRPr lang="en-US" sz="1600" dirty="0"/>
          </a:p>
          <a:p>
            <a:endParaRPr lang="en-US" dirty="0"/>
          </a:p>
          <a:p>
            <a:endParaRPr lang="en-US" dirty="0"/>
          </a:p>
          <a:p>
            <a:endParaRPr lang="en-US" dirty="0"/>
          </a:p>
          <a:p>
            <a:endParaRPr lang="en-US" dirty="0"/>
          </a:p>
          <a:p>
            <a:endParaRPr lang="en-US" dirty="0"/>
          </a:p>
          <a:p>
            <a:endParaRPr lang="en-GB" dirty="0"/>
          </a:p>
        </p:txBody>
      </p:sp>
      <p:graphicFrame>
        <p:nvGraphicFramePr>
          <p:cNvPr id="16" name="Table 15">
            <a:extLst>
              <a:ext uri="{FF2B5EF4-FFF2-40B4-BE49-F238E27FC236}">
                <a16:creationId xmlns:a16="http://schemas.microsoft.com/office/drawing/2014/main" id="{5D247059-1AFD-4844-A53B-E15404F8B8EE}"/>
              </a:ext>
            </a:extLst>
          </p:cNvPr>
          <p:cNvGraphicFramePr>
            <a:graphicFrameLocks noGrp="1"/>
          </p:cNvGraphicFramePr>
          <p:nvPr>
            <p:extLst>
              <p:ext uri="{D42A27DB-BD31-4B8C-83A1-F6EECF244321}">
                <p14:modId xmlns:p14="http://schemas.microsoft.com/office/powerpoint/2010/main" val="294204423"/>
              </p:ext>
            </p:extLst>
          </p:nvPr>
        </p:nvGraphicFramePr>
        <p:xfrm>
          <a:off x="4795736" y="1426674"/>
          <a:ext cx="6159499" cy="2962275"/>
        </p:xfrm>
        <a:graphic>
          <a:graphicData uri="http://schemas.openxmlformats.org/drawingml/2006/table">
            <a:tbl>
              <a:tblPr/>
              <a:tblGrid>
                <a:gridCol w="2147407">
                  <a:extLst>
                    <a:ext uri="{9D8B030D-6E8A-4147-A177-3AD203B41FA5}">
                      <a16:colId xmlns:a16="http://schemas.microsoft.com/office/drawing/2014/main" val="613301258"/>
                    </a:ext>
                  </a:extLst>
                </a:gridCol>
                <a:gridCol w="1003817">
                  <a:extLst>
                    <a:ext uri="{9D8B030D-6E8A-4147-A177-3AD203B41FA5}">
                      <a16:colId xmlns:a16="http://schemas.microsoft.com/office/drawing/2014/main" val="1724312434"/>
                    </a:ext>
                  </a:extLst>
                </a:gridCol>
                <a:gridCol w="1003817">
                  <a:extLst>
                    <a:ext uri="{9D8B030D-6E8A-4147-A177-3AD203B41FA5}">
                      <a16:colId xmlns:a16="http://schemas.microsoft.com/office/drawing/2014/main" val="4006693310"/>
                    </a:ext>
                  </a:extLst>
                </a:gridCol>
                <a:gridCol w="1003817">
                  <a:extLst>
                    <a:ext uri="{9D8B030D-6E8A-4147-A177-3AD203B41FA5}">
                      <a16:colId xmlns:a16="http://schemas.microsoft.com/office/drawing/2014/main" val="2902070642"/>
                    </a:ext>
                  </a:extLst>
                </a:gridCol>
                <a:gridCol w="1000641">
                  <a:extLst>
                    <a:ext uri="{9D8B030D-6E8A-4147-A177-3AD203B41FA5}">
                      <a16:colId xmlns:a16="http://schemas.microsoft.com/office/drawing/2014/main" val="3490689674"/>
                    </a:ext>
                  </a:extLst>
                </a:gridCol>
              </a:tblGrid>
              <a:tr h="466725">
                <a:tc rowSpan="2">
                  <a:txBody>
                    <a:bodyPr/>
                    <a:lstStyle/>
                    <a:p>
                      <a:pPr algn="ctr" fontAlgn="ctr"/>
                      <a:r>
                        <a:rPr lang="en-GB" sz="1150" b="1" i="0" u="none" strike="noStrike">
                          <a:solidFill>
                            <a:srgbClr val="000000"/>
                          </a:solidFill>
                          <a:effectLst/>
                          <a:latin typeface="Times New Roman" panose="02020603050405020304" pitchFamily="18" charset="0"/>
                        </a:rPr>
                        <a:t>Crops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GB" sz="1150" b="1" i="0" u="none" strike="noStrike">
                          <a:solidFill>
                            <a:srgbClr val="000000"/>
                          </a:solidFill>
                          <a:effectLst/>
                          <a:latin typeface="Times New Roman" panose="02020603050405020304" pitchFamily="18"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r>
                        <a:rPr lang="en-GB" sz="1150" b="1" i="0" u="none" strike="noStrike">
                          <a:solidFill>
                            <a:srgbClr val="000000"/>
                          </a:solidFill>
                          <a:effectLst/>
                          <a:latin typeface="Times New Roman" panose="02020603050405020304" pitchFamily="18" charset="0"/>
                        </a:rPr>
                        <a:t>2020 </a:t>
                      </a:r>
                      <a:r>
                        <a:rPr lang="en-GB" sz="1150" b="1" i="0" u="none" strike="noStrike" baseline="30000">
                          <a:solidFill>
                            <a:srgbClr val="000000"/>
                          </a:solidFill>
                          <a:effectLst/>
                          <a:latin typeface="Times New Roman" panose="02020603050405020304" pitchFamily="18" charset="0"/>
                        </a:rPr>
                        <a:t>1</a:t>
                      </a:r>
                      <a:endParaRPr lang="en-GB" sz="1150" b="1" i="0" u="none" strike="noStrike">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67022493"/>
                  </a:ext>
                </a:extLst>
              </a:tr>
              <a:tr h="581025">
                <a:tc vMerge="1">
                  <a:txBody>
                    <a:bodyPr/>
                    <a:lstStyle/>
                    <a:p>
                      <a:endParaRPr lang="en-GB"/>
                    </a:p>
                  </a:txBody>
                  <a:tcPr/>
                </a:tc>
                <a:tc>
                  <a:txBody>
                    <a:bodyPr/>
                    <a:lstStyle/>
                    <a:p>
                      <a:pPr algn="ctr" fontAlgn="ctr"/>
                      <a:r>
                        <a:rPr lang="en-GB" sz="1150" b="1" i="0" u="none" strike="noStrike">
                          <a:solidFill>
                            <a:srgbClr val="000000"/>
                          </a:solidFill>
                          <a:effectLst/>
                          <a:latin typeface="Times New Roman" panose="02020603050405020304" pitchFamily="18" charset="0"/>
                        </a:rPr>
                        <a:t>Area harvested (hectares)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50" b="1" i="0" u="none" strike="noStrike" dirty="0">
                          <a:solidFill>
                            <a:srgbClr val="000000"/>
                          </a:solidFill>
                          <a:effectLst/>
                          <a:latin typeface="Times New Roman" panose="02020603050405020304" pitchFamily="18" charset="0"/>
                        </a:rPr>
                        <a:t>Production (tonnes)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50" b="1" i="0" u="none" strike="noStrike">
                          <a:solidFill>
                            <a:srgbClr val="000000"/>
                          </a:solidFill>
                          <a:effectLst/>
                          <a:latin typeface="Times New Roman" panose="02020603050405020304" pitchFamily="18" charset="0"/>
                        </a:rPr>
                        <a:t>Area harvested (hectares)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50" b="1" i="0" u="none" strike="noStrike">
                          <a:solidFill>
                            <a:srgbClr val="000000"/>
                          </a:solidFill>
                          <a:effectLst/>
                          <a:latin typeface="Times New Roman" panose="02020603050405020304" pitchFamily="18" charset="0"/>
                        </a:rPr>
                        <a:t>Production (tonnes)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9743065"/>
                  </a:ext>
                </a:extLst>
              </a:tr>
              <a:tr h="638175">
                <a:tc>
                  <a:txBody>
                    <a:bodyPr/>
                    <a:lstStyle/>
                    <a:p>
                      <a:pPr algn="l" fontAlgn="ctr"/>
                      <a:r>
                        <a:rPr lang="en-GB" sz="1150" b="0" i="0" u="none" strike="noStrike" dirty="0">
                          <a:solidFill>
                            <a:srgbClr val="000000"/>
                          </a:solidFill>
                          <a:effectLst/>
                          <a:latin typeface="Times New Roman" panose="02020603050405020304" pitchFamily="18" charset="0"/>
                        </a:rPr>
                        <a:t>   Sugar cane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GB" sz="1150" b="0" i="0" u="none" strike="noStrike">
                          <a:solidFill>
                            <a:srgbClr val="000000"/>
                          </a:solidFill>
                          <a:effectLst/>
                          <a:latin typeface="Times New Roman" panose="02020603050405020304" pitchFamily="18" charset="0"/>
                        </a:rPr>
                        <a:t>45,054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GB" sz="1150" b="0" i="0" u="none" strike="noStrike">
                          <a:solidFill>
                            <a:srgbClr val="000000"/>
                          </a:solidFill>
                          <a:effectLst/>
                          <a:latin typeface="Times New Roman" panose="02020603050405020304" pitchFamily="18" charset="0"/>
                        </a:rPr>
                        <a:t>3,405,250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GB" sz="1150" b="0" i="0" u="none" strike="noStrike">
                          <a:solidFill>
                            <a:srgbClr val="000000"/>
                          </a:solidFill>
                          <a:effectLst/>
                          <a:latin typeface="Times New Roman" panose="02020603050405020304" pitchFamily="18" charset="0"/>
                        </a:rPr>
                        <a:t>43,711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GB" sz="1150" b="0" i="0" u="none" strike="noStrike">
                          <a:solidFill>
                            <a:srgbClr val="000000"/>
                          </a:solidFill>
                          <a:effectLst/>
                          <a:latin typeface="Times New Roman" panose="02020603050405020304" pitchFamily="18" charset="0"/>
                        </a:rPr>
                        <a:t>2,620,874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9608068"/>
                  </a:ext>
                </a:extLst>
              </a:tr>
              <a:tr h="638175">
                <a:tc>
                  <a:txBody>
                    <a:bodyPr/>
                    <a:lstStyle/>
                    <a:p>
                      <a:pPr algn="l" fontAlgn="ctr"/>
                      <a:r>
                        <a:rPr lang="en-GB" sz="1150" b="0" i="0" u="none" strike="noStrike">
                          <a:solidFill>
                            <a:srgbClr val="000000"/>
                          </a:solidFill>
                          <a:effectLst/>
                          <a:latin typeface="Times New Roman" panose="02020603050405020304" pitchFamily="18" charset="0"/>
                        </a:rPr>
                        <a:t>   Tea (green leaves)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1150" b="0" i="0" u="none" strike="noStrike" dirty="0">
                          <a:solidFill>
                            <a:srgbClr val="000000"/>
                          </a:solidFill>
                          <a:effectLst/>
                          <a:latin typeface="Times New Roman" panose="02020603050405020304" pitchFamily="18" charset="0"/>
                        </a:rPr>
                        <a:t>                 656 </a:t>
                      </a:r>
                      <a:r>
                        <a:rPr lang="en-GB" sz="1150" b="0" i="0" u="none" strike="noStrike" baseline="30000" dirty="0">
                          <a:solidFill>
                            <a:srgbClr val="000000"/>
                          </a:solidFill>
                          <a:effectLst/>
                          <a:latin typeface="Times New Roman" panose="02020603050405020304" pitchFamily="18" charset="0"/>
                        </a:rPr>
                        <a:t>2</a:t>
                      </a:r>
                      <a:endParaRPr lang="en-GB" sz="115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50" b="0" i="0" u="none" strike="noStrike" dirty="0">
                          <a:solidFill>
                            <a:srgbClr val="000000"/>
                          </a:solidFill>
                          <a:effectLst/>
                          <a:latin typeface="Times New Roman" panose="02020603050405020304" pitchFamily="18" charset="0"/>
                        </a:rPr>
                        <a:t>8,329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1150" b="0" i="0" u="none" strike="noStrike" dirty="0">
                          <a:solidFill>
                            <a:srgbClr val="000000"/>
                          </a:solidFill>
                          <a:effectLst/>
                          <a:latin typeface="Times New Roman" panose="02020603050405020304" pitchFamily="18" charset="0"/>
                        </a:rPr>
                        <a:t>                 667 </a:t>
                      </a:r>
                      <a:r>
                        <a:rPr lang="en-GB" sz="1150" b="0" i="0" u="none" strike="noStrike" baseline="30000" dirty="0">
                          <a:solidFill>
                            <a:srgbClr val="000000"/>
                          </a:solidFill>
                          <a:effectLst/>
                          <a:latin typeface="Times New Roman" panose="02020603050405020304" pitchFamily="18" charset="0"/>
                        </a:rPr>
                        <a:t>2</a:t>
                      </a:r>
                      <a:endParaRPr lang="en-GB" sz="115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50" b="0" i="0" u="none" strike="noStrike">
                          <a:solidFill>
                            <a:srgbClr val="000000"/>
                          </a:solidFill>
                          <a:effectLst/>
                          <a:latin typeface="Times New Roman" panose="02020603050405020304" pitchFamily="18" charset="0"/>
                        </a:rPr>
                        <a:t>5,105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77673025"/>
                  </a:ext>
                </a:extLst>
              </a:tr>
              <a:tr h="638175">
                <a:tc>
                  <a:txBody>
                    <a:bodyPr/>
                    <a:lstStyle/>
                    <a:p>
                      <a:pPr algn="l" fontAlgn="ctr"/>
                      <a:r>
                        <a:rPr lang="en-GB" sz="1150" b="0" i="0" u="none" strike="noStrike">
                          <a:solidFill>
                            <a:srgbClr val="000000"/>
                          </a:solidFill>
                          <a:effectLst/>
                          <a:latin typeface="Times New Roman" panose="02020603050405020304" pitchFamily="18" charset="0"/>
                        </a:rPr>
                        <a:t>   Foodcrops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GB" sz="1150" b="0" i="0" u="none" strike="noStrike" dirty="0">
                          <a:solidFill>
                            <a:srgbClr val="000000"/>
                          </a:solidFill>
                          <a:effectLst/>
                          <a:latin typeface="Times New Roman" panose="02020603050405020304" pitchFamily="18" charset="0"/>
                        </a:rPr>
                        <a:t>7,334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GB" sz="1150" b="0" i="0" u="none" strike="noStrike" dirty="0">
                          <a:solidFill>
                            <a:srgbClr val="000000"/>
                          </a:solidFill>
                          <a:effectLst/>
                          <a:latin typeface="Times New Roman" panose="02020603050405020304" pitchFamily="18" charset="0"/>
                        </a:rPr>
                        <a:t>93,736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GB" sz="1150" b="0" i="0" u="none" strike="noStrike">
                          <a:solidFill>
                            <a:srgbClr val="000000"/>
                          </a:solidFill>
                          <a:effectLst/>
                          <a:latin typeface="Times New Roman" panose="02020603050405020304" pitchFamily="18" charset="0"/>
                        </a:rPr>
                        <a:t>7,352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GB" sz="1150" b="0" i="0" u="none" strike="noStrike" dirty="0">
                          <a:solidFill>
                            <a:srgbClr val="000000"/>
                          </a:solidFill>
                          <a:effectLst/>
                          <a:latin typeface="Times New Roman" panose="02020603050405020304" pitchFamily="18" charset="0"/>
                        </a:rPr>
                        <a:t>95,029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219181"/>
                  </a:ext>
                </a:extLst>
              </a:tr>
            </a:tbl>
          </a:graphicData>
        </a:graphic>
      </p:graphicFrame>
      <p:graphicFrame>
        <p:nvGraphicFramePr>
          <p:cNvPr id="18" name="Table 17">
            <a:extLst>
              <a:ext uri="{FF2B5EF4-FFF2-40B4-BE49-F238E27FC236}">
                <a16:creationId xmlns:a16="http://schemas.microsoft.com/office/drawing/2014/main" id="{65C442A8-676C-447D-931E-2346616B2DD0}"/>
              </a:ext>
            </a:extLst>
          </p:cNvPr>
          <p:cNvGraphicFramePr>
            <a:graphicFrameLocks noGrp="1"/>
          </p:cNvGraphicFramePr>
          <p:nvPr>
            <p:extLst>
              <p:ext uri="{D42A27DB-BD31-4B8C-83A1-F6EECF244321}">
                <p14:modId xmlns:p14="http://schemas.microsoft.com/office/powerpoint/2010/main" val="46343841"/>
              </p:ext>
            </p:extLst>
          </p:nvPr>
        </p:nvGraphicFramePr>
        <p:xfrm>
          <a:off x="4795736" y="4746018"/>
          <a:ext cx="2146300" cy="807720"/>
        </p:xfrm>
        <a:graphic>
          <a:graphicData uri="http://schemas.openxmlformats.org/drawingml/2006/table">
            <a:tbl>
              <a:tblPr/>
              <a:tblGrid>
                <a:gridCol w="2146300">
                  <a:extLst>
                    <a:ext uri="{9D8B030D-6E8A-4147-A177-3AD203B41FA5}">
                      <a16:colId xmlns:a16="http://schemas.microsoft.com/office/drawing/2014/main" val="1189569799"/>
                    </a:ext>
                  </a:extLst>
                </a:gridCol>
              </a:tblGrid>
              <a:tr h="257175">
                <a:tc>
                  <a:txBody>
                    <a:bodyPr/>
                    <a:lstStyle/>
                    <a:p>
                      <a:pPr algn="l" fontAlgn="b"/>
                      <a:endParaRPr lang="en-GB" sz="1800" b="1" i="0" u="none" strike="noStrike" baseline="30000" dirty="0">
                        <a:solidFill>
                          <a:srgbClr val="000000"/>
                        </a:solidFill>
                        <a:effectLst/>
                        <a:latin typeface="Times New Roman" panose="02020603050405020304" pitchFamily="18" charset="0"/>
                      </a:endParaRPr>
                    </a:p>
                    <a:p>
                      <a:pPr algn="l" fontAlgn="b"/>
                      <a:r>
                        <a:rPr lang="en-US" sz="1800" b="1" i="0" u="none" strike="noStrike" baseline="30000" dirty="0">
                          <a:solidFill>
                            <a:srgbClr val="000000"/>
                          </a:solidFill>
                          <a:effectLst/>
                          <a:latin typeface="Times New Roman" panose="02020603050405020304" pitchFamily="18" charset="0"/>
                        </a:rPr>
                        <a:t>Source: </a:t>
                      </a:r>
                      <a:r>
                        <a:rPr lang="en-US" sz="1800" b="1" i="0" u="none" strike="noStrike" baseline="30000" dirty="0" err="1">
                          <a:solidFill>
                            <a:srgbClr val="000000"/>
                          </a:solidFill>
                          <a:effectLst/>
                          <a:latin typeface="Times New Roman" panose="02020603050405020304" pitchFamily="18" charset="0"/>
                        </a:rPr>
                        <a:t>Statitistics</a:t>
                      </a:r>
                      <a:r>
                        <a:rPr lang="en-US" sz="1800" b="1" i="0" u="none" strike="noStrike" baseline="30000" dirty="0">
                          <a:solidFill>
                            <a:srgbClr val="000000"/>
                          </a:solidFill>
                          <a:effectLst/>
                          <a:latin typeface="Times New Roman" panose="02020603050405020304" pitchFamily="18" charset="0"/>
                        </a:rPr>
                        <a:t> Mauritius</a:t>
                      </a:r>
                      <a:endParaRPr lang="en-GB" sz="1800" b="1" i="0" u="none" strike="noStrike" baseline="30000" dirty="0">
                        <a:solidFill>
                          <a:srgbClr val="000000"/>
                        </a:solidFill>
                        <a:effectLst/>
                        <a:latin typeface="Times New Roman" panose="02020603050405020304" pitchFamily="18" charset="0"/>
                      </a:endParaRPr>
                    </a:p>
                    <a:p>
                      <a:pPr algn="l" fontAlgn="b"/>
                      <a:r>
                        <a:rPr lang="en-GB" sz="1150" b="0" i="0" u="none" strike="noStrike" baseline="30000" dirty="0">
                          <a:solidFill>
                            <a:srgbClr val="000000"/>
                          </a:solidFill>
                          <a:effectLst/>
                          <a:latin typeface="Times New Roman" panose="02020603050405020304" pitchFamily="18" charset="0"/>
                        </a:rPr>
                        <a:t>1</a:t>
                      </a:r>
                      <a:r>
                        <a:rPr lang="en-GB" sz="1150" b="0" i="0" u="none" strike="noStrike" dirty="0">
                          <a:solidFill>
                            <a:srgbClr val="000000"/>
                          </a:solidFill>
                          <a:effectLst/>
                          <a:latin typeface="Times New Roman" panose="02020603050405020304" pitchFamily="18" charset="0"/>
                        </a:rPr>
                        <a:t> Provisional</a:t>
                      </a:r>
                    </a:p>
                  </a:txBody>
                  <a:tcPr marL="9525" marR="9525" marT="9525" marB="0" anchor="b">
                    <a:lnL>
                      <a:noFill/>
                    </a:lnL>
                    <a:lnR>
                      <a:noFill/>
                    </a:lnR>
                    <a:lnT>
                      <a:noFill/>
                    </a:lnT>
                    <a:lnB>
                      <a:noFill/>
                    </a:lnB>
                  </a:tcPr>
                </a:tc>
                <a:extLst>
                  <a:ext uri="{0D108BD9-81ED-4DB2-BD59-A6C34878D82A}">
                    <a16:rowId xmlns:a16="http://schemas.microsoft.com/office/drawing/2014/main" val="933297025"/>
                  </a:ext>
                </a:extLst>
              </a:tr>
              <a:tr h="257175">
                <a:tc>
                  <a:txBody>
                    <a:bodyPr/>
                    <a:lstStyle/>
                    <a:p>
                      <a:pPr algn="l" fontAlgn="b"/>
                      <a:r>
                        <a:rPr lang="en-GB" sz="1150" b="0" i="0" u="none" strike="noStrike" baseline="30000" dirty="0">
                          <a:solidFill>
                            <a:srgbClr val="000000"/>
                          </a:solidFill>
                          <a:effectLst/>
                          <a:latin typeface="Times New Roman" panose="02020603050405020304" pitchFamily="18" charset="0"/>
                        </a:rPr>
                        <a:t>2</a:t>
                      </a:r>
                      <a:r>
                        <a:rPr lang="en-GB" sz="1150" b="0" i="0" u="none" strike="noStrike" dirty="0">
                          <a:solidFill>
                            <a:srgbClr val="000000"/>
                          </a:solidFill>
                          <a:effectLst/>
                          <a:latin typeface="Times New Roman" panose="02020603050405020304" pitchFamily="18" charset="0"/>
                        </a:rPr>
                        <a:t> Area under cultivation</a:t>
                      </a:r>
                    </a:p>
                  </a:txBody>
                  <a:tcPr marL="9525" marR="9525" marT="9525" marB="0" anchor="b">
                    <a:lnL>
                      <a:noFill/>
                    </a:lnL>
                    <a:lnR>
                      <a:noFill/>
                    </a:lnR>
                    <a:lnT>
                      <a:noFill/>
                    </a:lnT>
                    <a:lnB>
                      <a:noFill/>
                    </a:lnB>
                  </a:tcPr>
                </a:tc>
                <a:extLst>
                  <a:ext uri="{0D108BD9-81ED-4DB2-BD59-A6C34878D82A}">
                    <a16:rowId xmlns:a16="http://schemas.microsoft.com/office/drawing/2014/main" val="1499174797"/>
                  </a:ext>
                </a:extLst>
              </a:tr>
            </a:tbl>
          </a:graphicData>
        </a:graphic>
      </p:graphicFrame>
    </p:spTree>
    <p:extLst>
      <p:ext uri="{BB962C8B-B14F-4D97-AF65-F5344CB8AC3E}">
        <p14:creationId xmlns:p14="http://schemas.microsoft.com/office/powerpoint/2010/main" val="3709821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01093"/>
            <a:ext cx="2454052" cy="3029344"/>
          </a:xfrm>
        </p:spPr>
        <p:txBody>
          <a:bodyPr vert="horz" lIns="91440" tIns="45720" rIns="91440" bIns="45720" rtlCol="0">
            <a:normAutofit/>
          </a:bodyPr>
          <a:lstStyle/>
          <a:p>
            <a:r>
              <a:rPr lang="en-US" sz="3200" kern="1200" dirty="0">
                <a:solidFill>
                  <a:schemeClr val="bg1"/>
                </a:solidFill>
                <a:latin typeface="+mj-lt"/>
                <a:ea typeface="+mj-ea"/>
                <a:cs typeface="+mj-cs"/>
              </a:rPr>
              <a:t>Agriculture in the local context</a:t>
            </a:r>
          </a:p>
        </p:txBody>
      </p:sp>
      <p:sp>
        <p:nvSpPr>
          <p:cNvPr id="1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D0FFD28-A48D-466D-9021-4E77E7F1ECDA}"/>
              </a:ext>
            </a:extLst>
          </p:cNvPr>
          <p:cNvSpPr/>
          <p:nvPr/>
        </p:nvSpPr>
        <p:spPr>
          <a:xfrm>
            <a:off x="4341540" y="630265"/>
            <a:ext cx="7396263" cy="2739211"/>
          </a:xfrm>
          <a:prstGeom prst="rect">
            <a:avLst/>
          </a:prstGeom>
        </p:spPr>
        <p:txBody>
          <a:bodyPr wrap="square">
            <a:spAutoFit/>
          </a:bodyPr>
          <a:lstStyle/>
          <a:p>
            <a:r>
              <a:rPr lang="en-US" b="1" dirty="0"/>
              <a:t>Livestock Sector</a:t>
            </a:r>
          </a:p>
          <a:p>
            <a:endParaRPr lang="en-US" b="1" dirty="0"/>
          </a:p>
          <a:p>
            <a:r>
              <a:rPr lang="en-US" sz="1400" b="1" dirty="0"/>
              <a:t>Number of cattle, goats, sheep and pigs by type of breeder as at December 2021 - Island of Mauritius </a:t>
            </a:r>
          </a:p>
          <a:p>
            <a:endParaRPr lang="en-US" dirty="0"/>
          </a:p>
          <a:p>
            <a:endParaRPr lang="en-US" dirty="0"/>
          </a:p>
          <a:p>
            <a:endParaRPr lang="en-US" dirty="0"/>
          </a:p>
          <a:p>
            <a:endParaRPr lang="en-US" dirty="0"/>
          </a:p>
          <a:p>
            <a:endParaRPr lang="en-US" dirty="0"/>
          </a:p>
          <a:p>
            <a:endParaRPr lang="en-GB" dirty="0"/>
          </a:p>
        </p:txBody>
      </p:sp>
      <p:graphicFrame>
        <p:nvGraphicFramePr>
          <p:cNvPr id="18" name="Table 17">
            <a:extLst>
              <a:ext uri="{FF2B5EF4-FFF2-40B4-BE49-F238E27FC236}">
                <a16:creationId xmlns:a16="http://schemas.microsoft.com/office/drawing/2014/main" id="{65C442A8-676C-447D-931E-2346616B2DD0}"/>
              </a:ext>
            </a:extLst>
          </p:cNvPr>
          <p:cNvGraphicFramePr>
            <a:graphicFrameLocks noGrp="1"/>
          </p:cNvGraphicFramePr>
          <p:nvPr/>
        </p:nvGraphicFramePr>
        <p:xfrm>
          <a:off x="4450601" y="5409419"/>
          <a:ext cx="2146300" cy="590692"/>
        </p:xfrm>
        <a:graphic>
          <a:graphicData uri="http://schemas.openxmlformats.org/drawingml/2006/table">
            <a:tbl>
              <a:tblPr/>
              <a:tblGrid>
                <a:gridCol w="2146300">
                  <a:extLst>
                    <a:ext uri="{9D8B030D-6E8A-4147-A177-3AD203B41FA5}">
                      <a16:colId xmlns:a16="http://schemas.microsoft.com/office/drawing/2014/main" val="1189569799"/>
                    </a:ext>
                  </a:extLst>
                </a:gridCol>
              </a:tblGrid>
              <a:tr h="314335">
                <a:tc>
                  <a:txBody>
                    <a:bodyPr/>
                    <a:lstStyle/>
                    <a:p>
                      <a:pPr algn="l" fontAlgn="b"/>
                      <a:endParaRPr lang="en-GB" sz="1800" b="1" i="0" u="none" strike="noStrike" baseline="30000" dirty="0">
                        <a:solidFill>
                          <a:srgbClr val="000000"/>
                        </a:solidFill>
                        <a:effectLst/>
                        <a:latin typeface="Times New Roman" panose="02020603050405020304" pitchFamily="18" charset="0"/>
                      </a:endParaRPr>
                    </a:p>
                    <a:p>
                      <a:pPr algn="l" fontAlgn="b"/>
                      <a:r>
                        <a:rPr lang="en-US" sz="1800" b="1" i="0" u="none" strike="noStrike" baseline="30000" dirty="0">
                          <a:solidFill>
                            <a:srgbClr val="000000"/>
                          </a:solidFill>
                          <a:effectLst/>
                          <a:latin typeface="Times New Roman" panose="02020603050405020304" pitchFamily="18" charset="0"/>
                        </a:rPr>
                        <a:t>Source: FAREI</a:t>
                      </a:r>
                      <a:endParaRPr lang="en-GB" sz="1800" b="1" i="0" u="none" strike="noStrike" baseline="30000" dirty="0">
                        <a:solidFill>
                          <a:srgbClr val="000000"/>
                        </a:solidFill>
                        <a:effectLst/>
                        <a:latin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933297025"/>
                  </a:ext>
                </a:extLst>
              </a:tr>
              <a:tr h="215407">
                <a:tc>
                  <a:txBody>
                    <a:bodyPr/>
                    <a:lstStyle/>
                    <a:p>
                      <a:pPr algn="l" fontAlgn="b"/>
                      <a:endParaRPr lang="en-GB" sz="115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99174797"/>
                  </a:ext>
                </a:extLst>
              </a:tr>
            </a:tbl>
          </a:graphicData>
        </a:graphic>
      </p:graphicFrame>
      <p:graphicFrame>
        <p:nvGraphicFramePr>
          <p:cNvPr id="7" name="Object 6">
            <a:extLst>
              <a:ext uri="{FF2B5EF4-FFF2-40B4-BE49-F238E27FC236}">
                <a16:creationId xmlns:a16="http://schemas.microsoft.com/office/drawing/2014/main" id="{9FC47340-7DE7-43FC-BA32-15F36817CD67}"/>
              </a:ext>
            </a:extLst>
          </p:cNvPr>
          <p:cNvGraphicFramePr>
            <a:graphicFrameLocks noChangeAspect="1"/>
          </p:cNvGraphicFramePr>
          <p:nvPr>
            <p:extLst>
              <p:ext uri="{D42A27DB-BD31-4B8C-83A1-F6EECF244321}">
                <p14:modId xmlns:p14="http://schemas.microsoft.com/office/powerpoint/2010/main" val="397673643"/>
              </p:ext>
            </p:extLst>
          </p:nvPr>
        </p:nvGraphicFramePr>
        <p:xfrm>
          <a:off x="4485662" y="1999870"/>
          <a:ext cx="6543675" cy="3295650"/>
        </p:xfrm>
        <a:graphic>
          <a:graphicData uri="http://schemas.openxmlformats.org/presentationml/2006/ole">
            <mc:AlternateContent xmlns:mc="http://schemas.openxmlformats.org/markup-compatibility/2006">
              <mc:Choice xmlns:v="urn:schemas-microsoft-com:vml" Requires="v">
                <p:oleObj spid="_x0000_s1031" name="Worksheet" r:id="rId3" imgW="6543567" imgH="3295765" progId="Excel.Sheet.12">
                  <p:embed/>
                </p:oleObj>
              </mc:Choice>
              <mc:Fallback>
                <p:oleObj name="Worksheet" r:id="rId3" imgW="6543567" imgH="3295765" progId="Excel.Sheet.12">
                  <p:embed/>
                  <p:pic>
                    <p:nvPicPr>
                      <p:cNvPr id="0" name=""/>
                      <p:cNvPicPr/>
                      <p:nvPr/>
                    </p:nvPicPr>
                    <p:blipFill>
                      <a:blip r:embed="rId4"/>
                      <a:stretch>
                        <a:fillRect/>
                      </a:stretch>
                    </p:blipFill>
                    <p:spPr>
                      <a:xfrm>
                        <a:off x="4485662" y="1999870"/>
                        <a:ext cx="6543675" cy="3295650"/>
                      </a:xfrm>
                      <a:prstGeom prst="rect">
                        <a:avLst/>
                      </a:prstGeom>
                    </p:spPr>
                  </p:pic>
                </p:oleObj>
              </mc:Fallback>
            </mc:AlternateContent>
          </a:graphicData>
        </a:graphic>
      </p:graphicFrame>
    </p:spTree>
    <p:extLst>
      <p:ext uri="{BB962C8B-B14F-4D97-AF65-F5344CB8AC3E}">
        <p14:creationId xmlns:p14="http://schemas.microsoft.com/office/powerpoint/2010/main" val="7053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01093"/>
            <a:ext cx="2454052" cy="3029344"/>
          </a:xfrm>
        </p:spPr>
        <p:txBody>
          <a:bodyPr vert="horz" lIns="91440" tIns="45720" rIns="91440" bIns="45720" rtlCol="0">
            <a:normAutofit/>
          </a:bodyPr>
          <a:lstStyle/>
          <a:p>
            <a:r>
              <a:rPr lang="en-US" sz="3200" kern="1200" dirty="0">
                <a:solidFill>
                  <a:schemeClr val="bg1"/>
                </a:solidFill>
                <a:latin typeface="+mj-lt"/>
                <a:ea typeface="+mj-ea"/>
                <a:cs typeface="+mj-cs"/>
              </a:rPr>
              <a:t>Agriculture in the local context</a:t>
            </a:r>
          </a:p>
        </p:txBody>
      </p:sp>
      <p:sp>
        <p:nvSpPr>
          <p:cNvPr id="1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D0FFD28-A48D-466D-9021-4E77E7F1ECDA}"/>
              </a:ext>
            </a:extLst>
          </p:cNvPr>
          <p:cNvSpPr/>
          <p:nvPr/>
        </p:nvSpPr>
        <p:spPr>
          <a:xfrm>
            <a:off x="4341540" y="630265"/>
            <a:ext cx="7163071" cy="1948226"/>
          </a:xfrm>
          <a:prstGeom prst="rect">
            <a:avLst/>
          </a:prstGeom>
        </p:spPr>
        <p:txBody>
          <a:bodyPr wrap="square">
            <a:spAutoFit/>
          </a:bodyPr>
          <a:lstStyle/>
          <a:p>
            <a:r>
              <a:rPr lang="en-US" b="1" dirty="0"/>
              <a:t>	Poultry</a:t>
            </a:r>
          </a:p>
          <a:p>
            <a:endParaRPr lang="en-GB" sz="1800" dirty="0">
              <a:solidFill>
                <a:schemeClr val="tx1"/>
              </a:solidFill>
            </a:endParaRPr>
          </a:p>
          <a:p>
            <a:pPr marL="0" indent="0">
              <a:lnSpc>
                <a:spcPct val="90000"/>
              </a:lnSpc>
              <a:buNone/>
            </a:pPr>
            <a:endParaRPr lang="en-GB" sz="1400" dirty="0"/>
          </a:p>
          <a:p>
            <a:endParaRPr lang="en-US" dirty="0"/>
          </a:p>
          <a:p>
            <a:endParaRPr lang="en-US" dirty="0"/>
          </a:p>
          <a:p>
            <a:endParaRPr lang="en-US" dirty="0"/>
          </a:p>
          <a:p>
            <a:endParaRPr lang="en-GB" dirty="0"/>
          </a:p>
        </p:txBody>
      </p:sp>
      <p:graphicFrame>
        <p:nvGraphicFramePr>
          <p:cNvPr id="18" name="Table 17">
            <a:extLst>
              <a:ext uri="{FF2B5EF4-FFF2-40B4-BE49-F238E27FC236}">
                <a16:creationId xmlns:a16="http://schemas.microsoft.com/office/drawing/2014/main" id="{65C442A8-676C-447D-931E-2346616B2DD0}"/>
              </a:ext>
            </a:extLst>
          </p:cNvPr>
          <p:cNvGraphicFramePr>
            <a:graphicFrameLocks noGrp="1"/>
          </p:cNvGraphicFramePr>
          <p:nvPr>
            <p:extLst>
              <p:ext uri="{D42A27DB-BD31-4B8C-83A1-F6EECF244321}">
                <p14:modId xmlns:p14="http://schemas.microsoft.com/office/powerpoint/2010/main" val="2569876865"/>
              </p:ext>
            </p:extLst>
          </p:nvPr>
        </p:nvGraphicFramePr>
        <p:xfrm>
          <a:off x="4426484" y="5158613"/>
          <a:ext cx="2146300" cy="514350"/>
        </p:xfrm>
        <a:graphic>
          <a:graphicData uri="http://schemas.openxmlformats.org/drawingml/2006/table">
            <a:tbl>
              <a:tblPr/>
              <a:tblGrid>
                <a:gridCol w="2146300">
                  <a:extLst>
                    <a:ext uri="{9D8B030D-6E8A-4147-A177-3AD203B41FA5}">
                      <a16:colId xmlns:a16="http://schemas.microsoft.com/office/drawing/2014/main" val="1189569799"/>
                    </a:ext>
                  </a:extLst>
                </a:gridCol>
              </a:tblGrid>
              <a:tr h="257175">
                <a:tc>
                  <a:txBody>
                    <a:bodyPr/>
                    <a:lstStyle/>
                    <a:p>
                      <a:pPr algn="l" fontAlgn="b"/>
                      <a:endParaRPr lang="en-GB" sz="1800" b="1" i="0" u="none" strike="noStrike" baseline="30000" dirty="0">
                        <a:solidFill>
                          <a:srgbClr val="000000"/>
                        </a:solidFill>
                        <a:effectLst/>
                        <a:latin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933297025"/>
                  </a:ext>
                </a:extLst>
              </a:tr>
              <a:tr h="257175">
                <a:tc>
                  <a:txBody>
                    <a:bodyPr/>
                    <a:lstStyle/>
                    <a:p>
                      <a:pPr algn="l" fontAlgn="b"/>
                      <a:endParaRPr lang="en-GB" sz="115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99174797"/>
                  </a:ext>
                </a:extLst>
              </a:tr>
            </a:tbl>
          </a:graphicData>
        </a:graphic>
      </p:graphicFrame>
      <p:sp>
        <p:nvSpPr>
          <p:cNvPr id="3" name="Content Placeholder 3">
            <a:extLst>
              <a:ext uri="{FF2B5EF4-FFF2-40B4-BE49-F238E27FC236}">
                <a16:creationId xmlns:a16="http://schemas.microsoft.com/office/drawing/2014/main" id="{20D2AC11-0A69-12D3-F84E-6CF542B78BDF}"/>
              </a:ext>
            </a:extLst>
          </p:cNvPr>
          <p:cNvSpPr>
            <a:spLocks noGrp="1"/>
          </p:cNvSpPr>
          <p:nvPr>
            <p:ph idx="1"/>
          </p:nvPr>
        </p:nvSpPr>
        <p:spPr>
          <a:xfrm>
            <a:off x="4778484" y="1004175"/>
            <a:ext cx="6708875" cy="6140914"/>
          </a:xfrm>
        </p:spPr>
        <p:txBody>
          <a:bodyPr anchor="ctr">
            <a:normAutofit/>
          </a:bodyPr>
          <a:lstStyle/>
          <a:p>
            <a:pPr>
              <a:lnSpc>
                <a:spcPct val="90000"/>
              </a:lnSpc>
              <a:buFont typeface="+mj-lt"/>
              <a:buAutoNum type="arabicPeriod"/>
            </a:pPr>
            <a:endParaRPr lang="en-GB" b="0" i="0" dirty="0">
              <a:effectLst/>
              <a:latin typeface="Source Sans Pro" panose="020B0503030403020204" pitchFamily="34" charset="0"/>
            </a:endParaRPr>
          </a:p>
          <a:p>
            <a:pPr marL="0" indent="0">
              <a:lnSpc>
                <a:spcPct val="120000"/>
              </a:lnSpc>
              <a:buNone/>
            </a:pPr>
            <a:endParaRPr lang="en-US" sz="2500" dirty="0"/>
          </a:p>
          <a:p>
            <a:pPr>
              <a:lnSpc>
                <a:spcPct val="120000"/>
              </a:lnSpc>
            </a:pPr>
            <a:r>
              <a:rPr lang="en-GB" sz="2100" dirty="0"/>
              <a:t>The Republic of Mauritius is self-sufficient in chicken meat and eggs</a:t>
            </a:r>
          </a:p>
          <a:p>
            <a:pPr>
              <a:lnSpc>
                <a:spcPct val="120000"/>
              </a:lnSpc>
            </a:pPr>
            <a:r>
              <a:rPr lang="en-GB" sz="2100" dirty="0"/>
              <a:t>Yearly production:</a:t>
            </a:r>
          </a:p>
          <a:p>
            <a:pPr>
              <a:lnSpc>
                <a:spcPct val="120000"/>
              </a:lnSpc>
              <a:buFont typeface="Arial" panose="020B0604020202020204" pitchFamily="34" charset="0"/>
              <a:buChar char="•"/>
            </a:pPr>
            <a:r>
              <a:rPr lang="en-GB" sz="2100" dirty="0"/>
              <a:t>47,500 t of chicken meat</a:t>
            </a:r>
          </a:p>
          <a:p>
            <a:pPr>
              <a:lnSpc>
                <a:spcPct val="120000"/>
              </a:lnSpc>
              <a:buFont typeface="Arial" panose="020B0604020202020204" pitchFamily="34" charset="0"/>
              <a:buChar char="•"/>
            </a:pPr>
            <a:r>
              <a:rPr lang="en-GB" sz="2100" dirty="0"/>
              <a:t>12000 t of eggs (equivalent to 218.2 million units)</a:t>
            </a:r>
            <a:endParaRPr lang="en-GB" sz="5200" dirty="0"/>
          </a:p>
          <a:p>
            <a:pPr marL="0" indent="0">
              <a:lnSpc>
                <a:spcPct val="120000"/>
              </a:lnSpc>
              <a:buNone/>
            </a:pPr>
            <a:r>
              <a:rPr lang="en-GB" sz="1600" b="1" dirty="0"/>
              <a:t>Number of birds and number of farmers as at December 2021</a:t>
            </a:r>
            <a:endParaRPr lang="en-US" sz="2100" dirty="0"/>
          </a:p>
          <a:p>
            <a:pPr marL="0" indent="0">
              <a:lnSpc>
                <a:spcPct val="120000"/>
              </a:lnSpc>
              <a:buNone/>
            </a:pPr>
            <a:endParaRPr lang="en-US" sz="2500" dirty="0"/>
          </a:p>
          <a:p>
            <a:pPr marL="0" indent="0">
              <a:lnSpc>
                <a:spcPct val="120000"/>
              </a:lnSpc>
              <a:buNone/>
            </a:pPr>
            <a:endParaRPr lang="en-GB" dirty="0"/>
          </a:p>
          <a:p>
            <a:pPr marL="0" indent="0">
              <a:lnSpc>
                <a:spcPct val="90000"/>
              </a:lnSpc>
              <a:buNone/>
            </a:pPr>
            <a:endParaRPr lang="en-GB" b="1" dirty="0"/>
          </a:p>
          <a:p>
            <a:pPr marL="0" indent="0">
              <a:lnSpc>
                <a:spcPct val="90000"/>
              </a:lnSpc>
              <a:buNone/>
            </a:pPr>
            <a:r>
              <a:rPr lang="en-GB" sz="1500" b="1" dirty="0"/>
              <a:t>		Source: FAREI</a:t>
            </a:r>
          </a:p>
          <a:p>
            <a:pPr marL="0" indent="0">
              <a:lnSpc>
                <a:spcPct val="90000"/>
              </a:lnSpc>
              <a:buNone/>
            </a:pPr>
            <a:endParaRPr lang="en-GB" dirty="0"/>
          </a:p>
          <a:p>
            <a:pPr marL="0" indent="0">
              <a:lnSpc>
                <a:spcPct val="90000"/>
              </a:lnSpc>
              <a:buNone/>
            </a:pPr>
            <a:endParaRPr lang="en-GB" dirty="0"/>
          </a:p>
          <a:p>
            <a:pPr marL="0" indent="0">
              <a:lnSpc>
                <a:spcPct val="90000"/>
              </a:lnSpc>
              <a:buNone/>
            </a:pPr>
            <a:endParaRPr lang="en-GB" dirty="0"/>
          </a:p>
          <a:p>
            <a:pPr marL="0" indent="0">
              <a:lnSpc>
                <a:spcPct val="90000"/>
              </a:lnSpc>
              <a:buNone/>
            </a:pPr>
            <a:endParaRPr lang="en-GB" dirty="0"/>
          </a:p>
          <a:p>
            <a:pPr marL="0" algn="l" rtl="0" eaLnBrk="1" fontAlgn="b" latinLnBrk="0" hangingPunct="1">
              <a:spcBef>
                <a:spcPts val="0"/>
              </a:spcBef>
              <a:spcAft>
                <a:spcPts val="0"/>
              </a:spcAft>
            </a:pPr>
            <a:endParaRPr lang="en-MU" sz="1800" b="0" i="0" u="none" strike="noStrike" dirty="0">
              <a:effectLst/>
              <a:latin typeface="Arial" panose="020B0604020202020204" pitchFamily="34" charset="0"/>
            </a:endParaRPr>
          </a:p>
          <a:p>
            <a:pPr marL="0" indent="0" algn="l" rtl="0" eaLnBrk="1" fontAlgn="b" latinLnBrk="0" hangingPunct="1">
              <a:spcBef>
                <a:spcPts val="0"/>
              </a:spcBef>
              <a:spcAft>
                <a:spcPts val="0"/>
              </a:spcAft>
              <a:buNone/>
            </a:pPr>
            <a:endParaRPr lang="en-MU" sz="1800" b="0" i="0" u="none" strike="noStrike" dirty="0">
              <a:effectLst/>
              <a:latin typeface="Arial" panose="020B0604020202020204" pitchFamily="34" charset="0"/>
            </a:endParaRPr>
          </a:p>
          <a:p>
            <a:pPr marL="0" indent="0">
              <a:lnSpc>
                <a:spcPct val="90000"/>
              </a:lnSpc>
              <a:buNone/>
            </a:pPr>
            <a:endParaRPr lang="en-MU" dirty="0"/>
          </a:p>
        </p:txBody>
      </p:sp>
      <p:graphicFrame>
        <p:nvGraphicFramePr>
          <p:cNvPr id="4" name="Table 3">
            <a:extLst>
              <a:ext uri="{FF2B5EF4-FFF2-40B4-BE49-F238E27FC236}">
                <a16:creationId xmlns:a16="http://schemas.microsoft.com/office/drawing/2014/main" id="{648597EB-11A9-031D-99D8-C3857D9C3178}"/>
              </a:ext>
            </a:extLst>
          </p:cNvPr>
          <p:cNvGraphicFramePr>
            <a:graphicFrameLocks noGrp="1"/>
          </p:cNvGraphicFramePr>
          <p:nvPr>
            <p:extLst>
              <p:ext uri="{D42A27DB-BD31-4B8C-83A1-F6EECF244321}">
                <p14:modId xmlns:p14="http://schemas.microsoft.com/office/powerpoint/2010/main" val="638085100"/>
              </p:ext>
            </p:extLst>
          </p:nvPr>
        </p:nvGraphicFramePr>
        <p:xfrm>
          <a:off x="5859325" y="4431404"/>
          <a:ext cx="4127500" cy="880239"/>
        </p:xfrm>
        <a:graphic>
          <a:graphicData uri="http://schemas.openxmlformats.org/drawingml/2006/table">
            <a:tbl>
              <a:tblPr/>
              <a:tblGrid>
                <a:gridCol w="1803400">
                  <a:extLst>
                    <a:ext uri="{9D8B030D-6E8A-4147-A177-3AD203B41FA5}">
                      <a16:colId xmlns:a16="http://schemas.microsoft.com/office/drawing/2014/main" val="455442657"/>
                    </a:ext>
                  </a:extLst>
                </a:gridCol>
                <a:gridCol w="1130300">
                  <a:extLst>
                    <a:ext uri="{9D8B030D-6E8A-4147-A177-3AD203B41FA5}">
                      <a16:colId xmlns:a16="http://schemas.microsoft.com/office/drawing/2014/main" val="239027516"/>
                    </a:ext>
                  </a:extLst>
                </a:gridCol>
                <a:gridCol w="1193800">
                  <a:extLst>
                    <a:ext uri="{9D8B030D-6E8A-4147-A177-3AD203B41FA5}">
                      <a16:colId xmlns:a16="http://schemas.microsoft.com/office/drawing/2014/main" val="1431527267"/>
                    </a:ext>
                  </a:extLst>
                </a:gridCol>
              </a:tblGrid>
              <a:tr h="293413">
                <a:tc>
                  <a:txBody>
                    <a:bodyPr/>
                    <a:lstStyle/>
                    <a:p>
                      <a:pPr algn="l" fontAlgn="b"/>
                      <a:endParaRPr lang="en-MU" sz="1600" b="0" i="0" u="none" strike="noStrike" dirty="0">
                        <a:solidFill>
                          <a:srgbClr val="000000"/>
                        </a:solidFill>
                        <a:effectLst/>
                        <a:latin typeface="Times New Roman" panose="02020603050405020304" pitchFamily="18"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Times New Roman" panose="02020603050405020304" pitchFamily="18" charset="0"/>
                        </a:rPr>
                        <a:t>Broilers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Times New Roman" panose="02020603050405020304" pitchFamily="18" charset="0"/>
                        </a:rPr>
                        <a:t>Layers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280065"/>
                  </a:ext>
                </a:extLst>
              </a:tr>
              <a:tr h="293413">
                <a:tc>
                  <a:txBody>
                    <a:bodyPr/>
                    <a:lstStyle/>
                    <a:p>
                      <a:pPr algn="l" fontAlgn="b"/>
                      <a:r>
                        <a:rPr lang="en-GB" sz="1600" b="0" i="0" u="none" strike="noStrike" dirty="0">
                          <a:solidFill>
                            <a:srgbClr val="000000"/>
                          </a:solidFill>
                          <a:effectLst/>
                          <a:latin typeface="Times New Roman" panose="02020603050405020304" pitchFamily="18" charset="0"/>
                        </a:rPr>
                        <a:t>No. of farmers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MU" sz="1600" b="0" i="0" u="none" strike="noStrike" dirty="0">
                          <a:solidFill>
                            <a:srgbClr val="000000"/>
                          </a:solidFill>
                          <a:effectLst/>
                          <a:latin typeface="Times New Roman" panose="02020603050405020304" pitchFamily="18" charset="0"/>
                        </a:rPr>
                        <a:t>             354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MU" sz="1600" b="0" i="0" u="none" strike="noStrike" dirty="0">
                          <a:solidFill>
                            <a:srgbClr val="000000"/>
                          </a:solidFill>
                          <a:effectLst/>
                          <a:latin typeface="Times New Roman" panose="02020603050405020304" pitchFamily="18" charset="0"/>
                        </a:rPr>
                        <a:t>              145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61253"/>
                  </a:ext>
                </a:extLst>
              </a:tr>
              <a:tr h="293413">
                <a:tc>
                  <a:txBody>
                    <a:bodyPr/>
                    <a:lstStyle/>
                    <a:p>
                      <a:pPr algn="l" fontAlgn="b"/>
                      <a:r>
                        <a:rPr lang="en-GB" sz="1600" b="0" i="0" u="none" strike="noStrike" dirty="0">
                          <a:solidFill>
                            <a:srgbClr val="000000"/>
                          </a:solidFill>
                          <a:effectLst/>
                          <a:latin typeface="Times New Roman" panose="02020603050405020304" pitchFamily="18" charset="0"/>
                        </a:rPr>
                        <a:t>No. of Birds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MU" sz="1600" b="0" i="0" u="none" strike="noStrike" dirty="0">
                          <a:solidFill>
                            <a:srgbClr val="000000"/>
                          </a:solidFill>
                          <a:effectLst/>
                          <a:latin typeface="Times New Roman" panose="02020603050405020304" pitchFamily="18" charset="0"/>
                        </a:rPr>
                        <a:t>   1,944,968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MU" sz="1600" b="0" i="0" u="none" strike="noStrike" dirty="0">
                          <a:solidFill>
                            <a:srgbClr val="000000"/>
                          </a:solidFill>
                          <a:effectLst/>
                          <a:latin typeface="Times New Roman" panose="02020603050405020304" pitchFamily="18" charset="0"/>
                        </a:rPr>
                        <a:t>       557,376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029874"/>
                  </a:ext>
                </a:extLst>
              </a:tr>
            </a:tbl>
          </a:graphicData>
        </a:graphic>
      </p:graphicFrame>
    </p:spTree>
    <p:extLst>
      <p:ext uri="{BB962C8B-B14F-4D97-AF65-F5344CB8AC3E}">
        <p14:creationId xmlns:p14="http://schemas.microsoft.com/office/powerpoint/2010/main" val="368874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01093"/>
            <a:ext cx="2454052" cy="3029344"/>
          </a:xfrm>
        </p:spPr>
        <p:txBody>
          <a:bodyPr vert="horz" lIns="91440" tIns="45720" rIns="91440" bIns="45720" rtlCol="0">
            <a:normAutofit/>
          </a:bodyPr>
          <a:lstStyle/>
          <a:p>
            <a:r>
              <a:rPr lang="en-US" sz="3200" kern="1200" dirty="0">
                <a:solidFill>
                  <a:schemeClr val="bg1"/>
                </a:solidFill>
                <a:latin typeface="+mj-lt"/>
                <a:ea typeface="+mj-ea"/>
                <a:cs typeface="+mj-cs"/>
              </a:rPr>
              <a:t>Agricultural Trade in the local context</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384142" y="282940"/>
            <a:ext cx="7497559" cy="5376180"/>
          </a:xfrm>
        </p:spPr>
        <p:txBody>
          <a:bodyPr anchor="ctr">
            <a:normAutofit fontScale="25000" lnSpcReduction="20000"/>
          </a:bodyPr>
          <a:lstStyle/>
          <a:p>
            <a:pPr marL="0" indent="0">
              <a:lnSpc>
                <a:spcPct val="90000"/>
              </a:lnSpc>
              <a:buNone/>
            </a:pPr>
            <a:endParaRPr lang="en-US" sz="1500" dirty="0"/>
          </a:p>
          <a:p>
            <a:pPr marL="0" indent="0">
              <a:lnSpc>
                <a:spcPct val="90000"/>
              </a:lnSpc>
              <a:buNone/>
            </a:pPr>
            <a:endParaRPr lang="en-US" sz="4300" b="1" dirty="0"/>
          </a:p>
          <a:p>
            <a:pPr marL="0" indent="0">
              <a:lnSpc>
                <a:spcPct val="90000"/>
              </a:lnSpc>
              <a:buNone/>
            </a:pPr>
            <a:endParaRPr lang="en-US" sz="6400" b="1" dirty="0"/>
          </a:p>
          <a:p>
            <a:pPr marL="0" indent="0">
              <a:lnSpc>
                <a:spcPct val="90000"/>
              </a:lnSpc>
              <a:buNone/>
            </a:pPr>
            <a:r>
              <a:rPr lang="en-US" sz="6400" b="1" dirty="0"/>
              <a:t>Trade</a:t>
            </a:r>
          </a:p>
          <a:p>
            <a:pPr marL="0" indent="0">
              <a:lnSpc>
                <a:spcPct val="90000"/>
              </a:lnSpc>
              <a:buNone/>
            </a:pPr>
            <a:r>
              <a:rPr lang="en-US" sz="5600" b="1" dirty="0"/>
              <a:t>Imports</a:t>
            </a:r>
            <a:endParaRPr lang="en-US" sz="9600" b="1" dirty="0"/>
          </a:p>
          <a:p>
            <a:pPr>
              <a:lnSpc>
                <a:spcPct val="120000"/>
              </a:lnSpc>
            </a:pPr>
            <a:r>
              <a:rPr lang="en-US" sz="5600" dirty="0">
                <a:solidFill>
                  <a:schemeClr val="tx1"/>
                </a:solidFill>
              </a:rPr>
              <a:t>The Rep. of Mauritius relies on imports of its staple food (rice, wheat), meat, milk and milk products, pulses and other cereals </a:t>
            </a:r>
          </a:p>
          <a:p>
            <a:pPr>
              <a:lnSpc>
                <a:spcPct val="120000"/>
              </a:lnSpc>
            </a:pPr>
            <a:r>
              <a:rPr lang="en-US" sz="5600" dirty="0">
                <a:solidFill>
                  <a:schemeClr val="tx1"/>
                </a:solidFill>
              </a:rPr>
              <a:t>Onion and Potato are imported during off season to cater for market demand </a:t>
            </a:r>
          </a:p>
          <a:p>
            <a:pPr>
              <a:lnSpc>
                <a:spcPct val="120000"/>
              </a:lnSpc>
            </a:pPr>
            <a:r>
              <a:rPr lang="en-US" sz="5600" dirty="0">
                <a:solidFill>
                  <a:schemeClr val="tx1"/>
                </a:solidFill>
              </a:rPr>
              <a:t>Self sufficiency of food is below 30%</a:t>
            </a:r>
          </a:p>
          <a:p>
            <a:pPr marL="0" indent="0">
              <a:lnSpc>
                <a:spcPct val="120000"/>
              </a:lnSpc>
              <a:buNone/>
            </a:pPr>
            <a:r>
              <a:rPr lang="en-US" sz="5600" b="1" dirty="0">
                <a:solidFill>
                  <a:schemeClr val="tx1"/>
                </a:solidFill>
              </a:rPr>
              <a:t>Exports</a:t>
            </a:r>
          </a:p>
          <a:p>
            <a:pPr>
              <a:lnSpc>
                <a:spcPct val="120000"/>
              </a:lnSpc>
            </a:pPr>
            <a:r>
              <a:rPr lang="en-US" sz="5600" dirty="0">
                <a:solidFill>
                  <a:schemeClr val="tx1"/>
                </a:solidFill>
              </a:rPr>
              <a:t>Sugar is a main agricultural export (368,407 t) </a:t>
            </a:r>
          </a:p>
          <a:p>
            <a:pPr>
              <a:lnSpc>
                <a:spcPct val="120000"/>
              </a:lnSpc>
            </a:pPr>
            <a:r>
              <a:rPr lang="en-US" sz="5600" dirty="0"/>
              <a:t>Other exports include: wheat flour (10,167 t), fish (83,617 t), pineapple (1,228 t) and other fruits (238 t)</a:t>
            </a:r>
          </a:p>
          <a:p>
            <a:pPr marL="0" indent="0">
              <a:lnSpc>
                <a:spcPct val="120000"/>
              </a:lnSpc>
              <a:buNone/>
            </a:pPr>
            <a:r>
              <a:rPr lang="en-US" sz="6400" b="1" dirty="0"/>
              <a:t>Self-sufficiency</a:t>
            </a:r>
          </a:p>
          <a:p>
            <a:pPr>
              <a:lnSpc>
                <a:spcPct val="120000"/>
              </a:lnSpc>
            </a:pPr>
            <a:r>
              <a:rPr lang="en-US" sz="5600" dirty="0">
                <a:solidFill>
                  <a:schemeClr val="tx1"/>
                </a:solidFill>
              </a:rPr>
              <a:t>The Republic is self-sufficient in most fresh vegetables</a:t>
            </a:r>
          </a:p>
          <a:p>
            <a:pPr>
              <a:lnSpc>
                <a:spcPct val="120000"/>
              </a:lnSpc>
            </a:pPr>
            <a:r>
              <a:rPr lang="en-US" sz="5600" dirty="0"/>
              <a:t>Local Fruits: Banana, pineapple, watermelon</a:t>
            </a:r>
          </a:p>
          <a:p>
            <a:pPr>
              <a:lnSpc>
                <a:spcPct val="120000"/>
              </a:lnSpc>
            </a:pPr>
            <a:r>
              <a:rPr lang="en-US" sz="5600" dirty="0"/>
              <a:t>Chicken and Venison; eggs.</a:t>
            </a:r>
          </a:p>
          <a:p>
            <a:pPr marL="0" indent="0">
              <a:lnSpc>
                <a:spcPct val="120000"/>
              </a:lnSpc>
              <a:buNone/>
            </a:pPr>
            <a:endParaRPr lang="en-US" sz="5600" dirty="0"/>
          </a:p>
          <a:p>
            <a:pPr marL="0" indent="0">
              <a:lnSpc>
                <a:spcPct val="120000"/>
              </a:lnSpc>
              <a:buNone/>
            </a:pPr>
            <a:endParaRPr lang="en-US" sz="5600" dirty="0"/>
          </a:p>
          <a:p>
            <a:pPr marL="0" indent="0">
              <a:lnSpc>
                <a:spcPct val="90000"/>
              </a:lnSpc>
              <a:buNone/>
            </a:pPr>
            <a:endParaRPr lang="en-GB" sz="1500" dirty="0"/>
          </a:p>
          <a:p>
            <a:pPr marL="0" indent="0">
              <a:lnSpc>
                <a:spcPct val="90000"/>
              </a:lnSpc>
              <a:buNone/>
            </a:pPr>
            <a:endParaRPr lang="en-GB" sz="1500" dirty="0"/>
          </a:p>
          <a:p>
            <a:pPr>
              <a:lnSpc>
                <a:spcPct val="90000"/>
              </a:lnSpc>
            </a:pPr>
            <a:endParaRPr lang="en-MU" sz="1500" dirty="0"/>
          </a:p>
        </p:txBody>
      </p:sp>
    </p:spTree>
    <p:extLst>
      <p:ext uri="{BB962C8B-B14F-4D97-AF65-F5344CB8AC3E}">
        <p14:creationId xmlns:p14="http://schemas.microsoft.com/office/powerpoint/2010/main" val="1532425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649224" y="645106"/>
            <a:ext cx="3650279" cy="1259894"/>
          </a:xfrm>
        </p:spPr>
        <p:txBody>
          <a:bodyPr vert="horz" lIns="91440" tIns="45720" rIns="91440" bIns="45720" rtlCol="0">
            <a:normAutofit/>
          </a:bodyPr>
          <a:lstStyle/>
          <a:p>
            <a:r>
              <a:rPr lang="en-US" kern="1200">
                <a:latin typeface="+mj-lt"/>
                <a:ea typeface="+mj-ea"/>
                <a:cs typeface="+mj-cs"/>
              </a:rPr>
              <a:t>Food Security at a glance</a:t>
            </a:r>
          </a:p>
        </p:txBody>
      </p:sp>
      <p:sp>
        <p:nvSpPr>
          <p:cNvPr id="38" name="Rectangle 37">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649225" y="2133600"/>
            <a:ext cx="3650278" cy="3759253"/>
          </a:xfrm>
        </p:spPr>
        <p:txBody>
          <a:bodyPr>
            <a:normAutofit/>
          </a:bodyPr>
          <a:lstStyle/>
          <a:p>
            <a:pPr marL="0" indent="0">
              <a:buNone/>
            </a:pPr>
            <a:endParaRPr lang="en-GB" b="1"/>
          </a:p>
          <a:p>
            <a:pPr marL="0" indent="0">
              <a:buNone/>
            </a:pPr>
            <a:endParaRPr lang="en-GB" b="1"/>
          </a:p>
          <a:p>
            <a:pPr marL="0" indent="0">
              <a:buNone/>
            </a:pPr>
            <a:endParaRPr lang="en-GB" b="1"/>
          </a:p>
          <a:p>
            <a:pPr marL="0" indent="0">
              <a:buNone/>
            </a:pPr>
            <a:endParaRPr lang="en-GB"/>
          </a:p>
          <a:p>
            <a:endParaRPr lang="en-GB"/>
          </a:p>
          <a:p>
            <a:endParaRPr lang="en-GB"/>
          </a:p>
          <a:p>
            <a:pPr marL="0" indent="0">
              <a:buNone/>
            </a:pPr>
            <a:endParaRPr lang="en-GB" b="1"/>
          </a:p>
          <a:p>
            <a:pPr marL="0" indent="0">
              <a:buNone/>
            </a:pPr>
            <a:endParaRPr lang="en-GB" b="1"/>
          </a:p>
          <a:p>
            <a:pPr marL="0" indent="0">
              <a:buNone/>
            </a:pPr>
            <a:endParaRPr lang="en-GB" b="1"/>
          </a:p>
          <a:p>
            <a:endParaRPr lang="en-MU"/>
          </a:p>
        </p:txBody>
      </p:sp>
      <p:pic>
        <p:nvPicPr>
          <p:cNvPr id="5" name="Picture 4" descr="A table full of food&#10;&#10;Description automatically generated with low confidence">
            <a:extLst>
              <a:ext uri="{FF2B5EF4-FFF2-40B4-BE49-F238E27FC236}">
                <a16:creationId xmlns:a16="http://schemas.microsoft.com/office/drawing/2014/main" id="{CEA890FA-66BB-7CB8-76E1-8A29002E8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9543" y="945710"/>
            <a:ext cx="6953577" cy="4641512"/>
          </a:xfrm>
          <a:prstGeom prst="rect">
            <a:avLst/>
          </a:prstGeom>
        </p:spPr>
      </p:pic>
      <p:sp>
        <p:nvSpPr>
          <p:cNvPr id="40"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70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a:bodyPr>
          <a:lstStyle/>
          <a:p>
            <a:r>
              <a:rPr lang="en-US" sz="3200" kern="1200">
                <a:solidFill>
                  <a:schemeClr val="bg1"/>
                </a:solidFill>
                <a:latin typeface="+mj-lt"/>
                <a:ea typeface="+mj-ea"/>
                <a:cs typeface="+mj-cs"/>
              </a:rPr>
              <a:t>Food Security at a glance</a:t>
            </a:r>
            <a:endParaRPr lang="en-US" sz="3200" kern="1200" dirty="0">
              <a:solidFill>
                <a:schemeClr val="bg1"/>
              </a:solidFill>
              <a:latin typeface="+mj-lt"/>
              <a:ea typeface="+mj-ea"/>
              <a:cs typeface="+mj-cs"/>
            </a:endParaRP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32500" lnSpcReduction="20000"/>
          </a:bodyPr>
          <a:lstStyle/>
          <a:p>
            <a:pPr marL="0" indent="0">
              <a:lnSpc>
                <a:spcPct val="90000"/>
              </a:lnSpc>
              <a:buNone/>
            </a:pPr>
            <a:endParaRPr lang="en-GB" sz="2900" b="1" dirty="0"/>
          </a:p>
          <a:p>
            <a:pPr marL="0" indent="0">
              <a:lnSpc>
                <a:spcPct val="120000"/>
              </a:lnSpc>
              <a:buNone/>
            </a:pPr>
            <a:endParaRPr lang="en-GB" sz="2900" b="1" dirty="0"/>
          </a:p>
          <a:p>
            <a:pPr marL="0" indent="0">
              <a:lnSpc>
                <a:spcPct val="120000"/>
              </a:lnSpc>
              <a:buNone/>
            </a:pPr>
            <a:endParaRPr lang="en-GB" sz="2900" b="1" dirty="0"/>
          </a:p>
          <a:p>
            <a:pPr marL="0" indent="0">
              <a:lnSpc>
                <a:spcPct val="120000"/>
              </a:lnSpc>
              <a:buNone/>
            </a:pPr>
            <a:r>
              <a:rPr lang="en-GB" sz="5500" b="1" dirty="0"/>
              <a:t>“Food security exists when all people, at all times, have physical and economic access to sufficient, safe and nutritious food that meets their dietary needs and food preferences for an active and healthy life” </a:t>
            </a:r>
            <a:r>
              <a:rPr lang="en-GB" sz="5500" dirty="0"/>
              <a:t>– (World Food Summit, 1996)</a:t>
            </a:r>
          </a:p>
          <a:p>
            <a:pPr marL="0" indent="0">
              <a:lnSpc>
                <a:spcPct val="120000"/>
              </a:lnSpc>
              <a:buNone/>
            </a:pPr>
            <a:r>
              <a:rPr lang="en-GB" sz="5400" dirty="0">
                <a:solidFill>
                  <a:schemeClr val="tx1"/>
                </a:solidFill>
              </a:rPr>
              <a:t>The right to food </a:t>
            </a:r>
            <a:r>
              <a:rPr lang="en-GB" sz="5400" dirty="0"/>
              <a:t>was first recognized in the UN Declaration of Human Rights in 1948</a:t>
            </a:r>
            <a:r>
              <a:rPr lang="en-GB" sz="5400" dirty="0">
                <a:solidFill>
                  <a:schemeClr val="tx1"/>
                </a:solidFill>
              </a:rPr>
              <a:t> </a:t>
            </a:r>
            <a:endParaRPr lang="en-GB" sz="5500" dirty="0"/>
          </a:p>
          <a:p>
            <a:pPr marL="0" indent="0">
              <a:lnSpc>
                <a:spcPct val="120000"/>
              </a:lnSpc>
              <a:buNone/>
            </a:pPr>
            <a:r>
              <a:rPr lang="en-GB" sz="5500" dirty="0">
                <a:solidFill>
                  <a:schemeClr val="tx1"/>
                </a:solidFill>
              </a:rPr>
              <a:t>For food security to exist, the following conditions should be met:</a:t>
            </a:r>
          </a:p>
          <a:p>
            <a:pPr>
              <a:lnSpc>
                <a:spcPct val="120000"/>
              </a:lnSpc>
            </a:pPr>
            <a:r>
              <a:rPr lang="en-GB" sz="5500" b="1" dirty="0">
                <a:solidFill>
                  <a:schemeClr val="tx1"/>
                </a:solidFill>
              </a:rPr>
              <a:t>Food Availability</a:t>
            </a:r>
          </a:p>
          <a:p>
            <a:pPr>
              <a:lnSpc>
                <a:spcPct val="120000"/>
              </a:lnSpc>
            </a:pPr>
            <a:r>
              <a:rPr lang="en-GB" sz="5500" b="1" dirty="0">
                <a:solidFill>
                  <a:schemeClr val="tx1"/>
                </a:solidFill>
              </a:rPr>
              <a:t>Food Access</a:t>
            </a:r>
          </a:p>
          <a:p>
            <a:pPr>
              <a:lnSpc>
                <a:spcPct val="120000"/>
              </a:lnSpc>
            </a:pPr>
            <a:r>
              <a:rPr lang="en-GB" sz="5500" b="1" dirty="0">
                <a:solidFill>
                  <a:schemeClr val="tx1"/>
                </a:solidFill>
              </a:rPr>
              <a:t>Utilisation of food</a:t>
            </a:r>
          </a:p>
          <a:p>
            <a:pPr>
              <a:lnSpc>
                <a:spcPct val="120000"/>
              </a:lnSpc>
            </a:pPr>
            <a:r>
              <a:rPr lang="en-GB" sz="5500" b="1" dirty="0">
                <a:solidFill>
                  <a:schemeClr val="tx1"/>
                </a:solidFill>
              </a:rPr>
              <a:t>Stability</a:t>
            </a:r>
            <a:endParaRPr lang="en-GB" sz="2600" dirty="0">
              <a:solidFill>
                <a:schemeClr val="tx1"/>
              </a:solidFill>
            </a:endParaRPr>
          </a:p>
          <a:p>
            <a:pPr>
              <a:lnSpc>
                <a:spcPct val="90000"/>
              </a:lnSpc>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1109013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3DBC9-64D1-4063-4D71-53EFD5BCE393}"/>
              </a:ext>
            </a:extLst>
          </p:cNvPr>
          <p:cNvSpPr>
            <a:spLocks noGrp="1"/>
          </p:cNvSpPr>
          <p:nvPr>
            <p:ph type="title"/>
          </p:nvPr>
        </p:nvSpPr>
        <p:spPr>
          <a:xfrm>
            <a:off x="1259893" y="3115339"/>
            <a:ext cx="2454052" cy="3015097"/>
          </a:xfrm>
        </p:spPr>
        <p:txBody>
          <a:bodyPr vert="horz" lIns="91440" tIns="45720" rIns="91440" bIns="45720" rtlCol="0">
            <a:normAutofit/>
          </a:bodyPr>
          <a:lstStyle/>
          <a:p>
            <a:r>
              <a:rPr lang="en-US" sz="3200" kern="1200" dirty="0">
                <a:solidFill>
                  <a:schemeClr val="bg1"/>
                </a:solidFill>
                <a:latin typeface="+mj-lt"/>
                <a:ea typeface="+mj-ea"/>
                <a:cs typeface="+mj-cs"/>
              </a:rPr>
              <a:t>Food </a:t>
            </a:r>
            <a:r>
              <a:rPr lang="en-US" sz="3200" dirty="0">
                <a:solidFill>
                  <a:schemeClr val="bg1"/>
                </a:solidFill>
              </a:rPr>
              <a:t>Security for the </a:t>
            </a:r>
            <a:r>
              <a:rPr lang="en-US" sz="3200" kern="1200" dirty="0">
                <a:solidFill>
                  <a:schemeClr val="bg1"/>
                </a:solidFill>
                <a:latin typeface="+mj-lt"/>
                <a:ea typeface="+mj-ea"/>
                <a:cs typeface="+mj-cs"/>
              </a:rPr>
              <a:t>Republic of Mauritius</a:t>
            </a:r>
          </a:p>
        </p:txBody>
      </p:sp>
      <p:sp>
        <p:nvSpPr>
          <p:cNvPr id="3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1"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8B0F8A2-9A5E-A783-6271-CE933EAD8A74}"/>
              </a:ext>
            </a:extLst>
          </p:cNvPr>
          <p:cNvSpPr>
            <a:spLocks noGrp="1"/>
          </p:cNvSpPr>
          <p:nvPr>
            <p:ph idx="1"/>
          </p:nvPr>
        </p:nvSpPr>
        <p:spPr>
          <a:xfrm>
            <a:off x="4706578" y="589722"/>
            <a:ext cx="6798033" cy="5321500"/>
          </a:xfrm>
        </p:spPr>
        <p:txBody>
          <a:bodyPr anchor="ctr">
            <a:normAutofit fontScale="85000" lnSpcReduction="20000"/>
          </a:bodyPr>
          <a:lstStyle/>
          <a:p>
            <a:pPr marL="0" indent="0">
              <a:lnSpc>
                <a:spcPct val="90000"/>
              </a:lnSpc>
              <a:buNone/>
            </a:pPr>
            <a:endParaRPr lang="en-GB" sz="2900" b="1" dirty="0"/>
          </a:p>
          <a:p>
            <a:pPr marL="0" indent="0">
              <a:lnSpc>
                <a:spcPct val="90000"/>
              </a:lnSpc>
              <a:buNone/>
            </a:pPr>
            <a:endParaRPr lang="en-GB" sz="2900" b="1" dirty="0"/>
          </a:p>
          <a:p>
            <a:pPr marL="0" indent="0">
              <a:lnSpc>
                <a:spcPct val="90000"/>
              </a:lnSpc>
              <a:buNone/>
            </a:pPr>
            <a:endParaRPr lang="en-GB" sz="2900" b="1" dirty="0"/>
          </a:p>
          <a:p>
            <a:pPr marL="0" indent="0">
              <a:lnSpc>
                <a:spcPct val="90000"/>
              </a:lnSpc>
              <a:buNone/>
            </a:pPr>
            <a:endParaRPr lang="en-GB" sz="2900" b="1" dirty="0"/>
          </a:p>
          <a:p>
            <a:pPr marL="0" indent="0">
              <a:lnSpc>
                <a:spcPct val="110000"/>
              </a:lnSpc>
              <a:buNone/>
            </a:pPr>
            <a:r>
              <a:rPr lang="en-GB" sz="2900" b="1" dirty="0"/>
              <a:t>The state of Mauritius should cater for food security for:</a:t>
            </a:r>
          </a:p>
          <a:p>
            <a:pPr>
              <a:lnSpc>
                <a:spcPct val="110000"/>
              </a:lnSpc>
            </a:pPr>
            <a:r>
              <a:rPr lang="en-GB" sz="2900" dirty="0"/>
              <a:t>A </a:t>
            </a:r>
            <a:r>
              <a:rPr lang="en-GB" sz="2800" dirty="0"/>
              <a:t>population of around 1.3 million</a:t>
            </a:r>
          </a:p>
          <a:p>
            <a:pPr marL="0" indent="0">
              <a:lnSpc>
                <a:spcPct val="110000"/>
              </a:lnSpc>
              <a:buNone/>
            </a:pPr>
            <a:endParaRPr lang="en-GB" sz="2800" dirty="0"/>
          </a:p>
          <a:p>
            <a:pPr>
              <a:lnSpc>
                <a:spcPct val="110000"/>
              </a:lnSpc>
            </a:pPr>
            <a:r>
              <a:rPr lang="en-GB" sz="2800" dirty="0"/>
              <a:t>The visitors </a:t>
            </a:r>
          </a:p>
          <a:p>
            <a:pPr marL="0" indent="0">
              <a:lnSpc>
                <a:spcPct val="110000"/>
              </a:lnSpc>
              <a:buNone/>
            </a:pPr>
            <a:r>
              <a:rPr lang="en-GB" sz="2800" dirty="0"/>
              <a:t>	Prior to the COVID-19 pandemic, there 	were around  1.4 million people visiting 	yearly and 	spending approximately 10 	nights.</a:t>
            </a:r>
          </a:p>
          <a:p>
            <a:pPr marL="0" indent="0">
              <a:lnSpc>
                <a:spcPct val="120000"/>
              </a:lnSpc>
              <a:buNone/>
            </a:pPr>
            <a:endParaRPr lang="en-GB" sz="2900" b="1" dirty="0"/>
          </a:p>
          <a:p>
            <a:pPr marL="0" indent="0">
              <a:lnSpc>
                <a:spcPct val="90000"/>
              </a:lnSpc>
              <a:buNone/>
            </a:pPr>
            <a:endParaRPr lang="en-GB" sz="2600" dirty="0">
              <a:solidFill>
                <a:schemeClr val="tx1"/>
              </a:solidFill>
            </a:endParaRPr>
          </a:p>
          <a:p>
            <a:pPr>
              <a:lnSpc>
                <a:spcPct val="90000"/>
              </a:lnSpc>
            </a:pPr>
            <a:endParaRPr lang="en-GB" sz="2600"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marL="0" indent="0">
              <a:lnSpc>
                <a:spcPct val="90000"/>
              </a:lnSpc>
              <a:buNone/>
            </a:pPr>
            <a:endParaRPr lang="en-GB" sz="1600" b="1" dirty="0">
              <a:solidFill>
                <a:schemeClr val="tx1"/>
              </a:solidFill>
            </a:endParaRPr>
          </a:p>
          <a:p>
            <a:pPr>
              <a:lnSpc>
                <a:spcPct val="90000"/>
              </a:lnSpc>
            </a:pPr>
            <a:endParaRPr lang="en-MU" sz="1500" dirty="0"/>
          </a:p>
        </p:txBody>
      </p:sp>
    </p:spTree>
    <p:extLst>
      <p:ext uri="{BB962C8B-B14F-4D97-AF65-F5344CB8AC3E}">
        <p14:creationId xmlns:p14="http://schemas.microsoft.com/office/powerpoint/2010/main" val="3827086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60C14EC-EC4A-4C9F-A176-F8A130627A2E}"/>
</file>

<file path=customXml/itemProps2.xml><?xml version="1.0" encoding="utf-8"?>
<ds:datastoreItem xmlns:ds="http://schemas.openxmlformats.org/officeDocument/2006/customXml" ds:itemID="{BC1B746D-C6AA-4E3F-B27A-99E9649319F0}"/>
</file>

<file path=customXml/itemProps3.xml><?xml version="1.0" encoding="utf-8"?>
<ds:datastoreItem xmlns:ds="http://schemas.openxmlformats.org/officeDocument/2006/customXml" ds:itemID="{B258D9EE-F8B4-42B9-AEDA-0D49B34560C4}"/>
</file>

<file path=docProps/app.xml><?xml version="1.0" encoding="utf-8"?>
<Properties xmlns="http://schemas.openxmlformats.org/officeDocument/2006/extended-properties" xmlns:vt="http://schemas.openxmlformats.org/officeDocument/2006/docPropsVTypes">
  <Template>Wisp</Template>
  <TotalTime>2263</TotalTime>
  <Words>1428</Words>
  <Application>Microsoft Office PowerPoint</Application>
  <PresentationFormat>Widescreen</PresentationFormat>
  <Paragraphs>458</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AvenirLTPro</vt:lpstr>
      <vt:lpstr>Century Gothic</vt:lpstr>
      <vt:lpstr>firaregular</vt:lpstr>
      <vt:lpstr>Source Sans Pro</vt:lpstr>
      <vt:lpstr>Times New Roman</vt:lpstr>
      <vt:lpstr>Wingdings 3</vt:lpstr>
      <vt:lpstr>Wisp</vt:lpstr>
      <vt:lpstr>Worksheet</vt:lpstr>
      <vt:lpstr>Strengthening data systems by modernising the production and use of agricultural statistics: informing policies with a view to improving resilience in agriculture, nutrition and food security in Africa</vt:lpstr>
      <vt:lpstr>Agriculture in the local context</vt:lpstr>
      <vt:lpstr>Agriculture in the local context</vt:lpstr>
      <vt:lpstr>Agriculture in the local context</vt:lpstr>
      <vt:lpstr>Agriculture in the local context</vt:lpstr>
      <vt:lpstr>Agricultural Trade in the local context</vt:lpstr>
      <vt:lpstr>Food Security at a glance</vt:lpstr>
      <vt:lpstr>Food Security at a glance</vt:lpstr>
      <vt:lpstr>Food Security for the Republic of Mauritius</vt:lpstr>
      <vt:lpstr>Importance of informed policies</vt:lpstr>
      <vt:lpstr>Importance of informed policies</vt:lpstr>
      <vt:lpstr>How can agricultural statistics help to  combat food insecurity?</vt:lpstr>
      <vt:lpstr>How can agricultural statistics help to  combat food insecurity?</vt:lpstr>
      <vt:lpstr>Data users</vt:lpstr>
      <vt:lpstr>Statistics at Institutional level</vt:lpstr>
      <vt:lpstr>Stakeholders of interest</vt:lpstr>
      <vt:lpstr>Partnershipfor data-driven decisions</vt:lpstr>
      <vt:lpstr>Data of interest</vt:lpstr>
      <vt:lpstr>Improving Resilience in Agriculture</vt:lpstr>
      <vt:lpstr>Modernising the production and use of Agricultural Statistics</vt:lpstr>
      <vt:lpstr>Modernising the production and use of Agricultural Statistics</vt:lpstr>
      <vt:lpstr>Concluding Remarks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data systems by modernising the production and use of agricultural statistics: informing policies with a view to improving resilience in agriculture, nutrition and food security in Africa</dc:title>
  <dc:creator>Amjud Dookhan</dc:creator>
  <cp:lastModifiedBy>Krishna Nardeosingh</cp:lastModifiedBy>
  <cp:revision>53</cp:revision>
  <dcterms:created xsi:type="dcterms:W3CDTF">2022-10-22T06:31:03Z</dcterms:created>
  <dcterms:modified xsi:type="dcterms:W3CDTF">2022-11-18T06:40:25Z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